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59" r:id="rId2"/>
    <p:sldId id="305" r:id="rId3"/>
    <p:sldId id="291" r:id="rId4"/>
    <p:sldId id="307" r:id="rId5"/>
    <p:sldId id="315" r:id="rId6"/>
    <p:sldId id="306" r:id="rId7"/>
    <p:sldId id="292" r:id="rId8"/>
    <p:sldId id="308" r:id="rId9"/>
    <p:sldId id="309" r:id="rId10"/>
    <p:sldId id="310" r:id="rId11"/>
    <p:sldId id="311" r:id="rId12"/>
    <p:sldId id="312" r:id="rId13"/>
    <p:sldId id="313" r:id="rId14"/>
    <p:sldId id="290" r:id="rId15"/>
  </p:sldIdLst>
  <p:sldSz cx="9144000" cy="5143500" type="screen16x9"/>
  <p:notesSz cx="6858000" cy="9144000"/>
  <p:defaultTextStyle>
    <a:defPPr>
      <a:defRPr lang="nl-NL"/>
    </a:defPPr>
    <a:lvl1pPr algn="l" defTabSz="457200" rtl="0" fontAlgn="base">
      <a:spcBef>
        <a:spcPct val="0"/>
      </a:spcBef>
      <a:spcAft>
        <a:spcPct val="0"/>
      </a:spcAft>
      <a:defRPr kern="1200">
        <a:solidFill>
          <a:schemeClr val="tx1"/>
        </a:solidFill>
        <a:latin typeface="Calibri" pitchFamily="34" charset="0"/>
        <a:ea typeface="+mn-ea"/>
        <a:cs typeface="Arial" pitchFamily="34" charset="0"/>
      </a:defRPr>
    </a:lvl1pPr>
    <a:lvl2pPr marL="457200" algn="l" defTabSz="457200"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defTabSz="457200"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defTabSz="457200"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defTabSz="457200"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0AADE"/>
    <a:srgbClr val="29952A"/>
    <a:srgbClr val="D9D400"/>
    <a:srgbClr val="E0EBF5"/>
    <a:srgbClr val="F4F3BD"/>
    <a:srgbClr val="F1F1B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93" autoAdjust="0"/>
    <p:restoredTop sz="80241" autoAdjust="0"/>
  </p:normalViewPr>
  <p:slideViewPr>
    <p:cSldViewPr snapToGrid="0" snapToObjects="1">
      <p:cViewPr varScale="1">
        <p:scale>
          <a:sx n="113" d="100"/>
          <a:sy n="113" d="100"/>
        </p:scale>
        <p:origin x="882" y="96"/>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5DAAFE9-C48C-4CD9-9A3C-1667722A257A}" type="datetimeFigureOut">
              <a:rPr lang="nl-NL" smtClean="0"/>
              <a:t>8-6-2023</a:t>
            </a:fld>
            <a:endParaRPr lang="nl-NL"/>
          </a:p>
        </p:txBody>
      </p:sp>
      <p:sp>
        <p:nvSpPr>
          <p:cNvPr id="4" name="Tijdelijke aanduiding voor dia-afbeelding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DAD1AA-683C-4D15-BD8B-904FFBA50DE1}" type="slidenum">
              <a:rPr lang="nl-NL" smtClean="0"/>
              <a:t>‹nr.›</a:t>
            </a:fld>
            <a:endParaRPr lang="nl-NL"/>
          </a:p>
        </p:txBody>
      </p:sp>
    </p:spTree>
    <p:extLst>
      <p:ext uri="{BB962C8B-B14F-4D97-AF65-F5344CB8AC3E}">
        <p14:creationId xmlns:p14="http://schemas.microsoft.com/office/powerpoint/2010/main" val="23019579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ltLang="nl-NL" dirty="0" smtClean="0"/>
              <a:t>Vul deze sheet aan met de</a:t>
            </a:r>
            <a:r>
              <a:rPr lang="nl-NL" altLang="nl-NL" baseline="0" dirty="0" smtClean="0"/>
              <a:t> datum en je naam. Je kunt de gehele presentatie gebruiken, maar het is ook mogelijk om een aantal sheets te gebruiken. </a:t>
            </a:r>
            <a:endParaRPr lang="nl-NL" altLang="nl-NL" dirty="0" smtClean="0"/>
          </a:p>
        </p:txBody>
      </p:sp>
      <p:sp>
        <p:nvSpPr>
          <p:cNvPr id="4" name="Tijdelijke aanduiding voor dianummer 3"/>
          <p:cNvSpPr>
            <a:spLocks noGrp="1"/>
          </p:cNvSpPr>
          <p:nvPr>
            <p:ph type="sldNum" sz="quarter" idx="10"/>
          </p:nvPr>
        </p:nvSpPr>
        <p:spPr/>
        <p:txBody>
          <a:bodyPr/>
          <a:lstStyle/>
          <a:p>
            <a:fld id="{2EDAD1AA-683C-4D15-BD8B-904FFBA50DE1}" type="slidenum">
              <a:rPr lang="nl-NL" smtClean="0"/>
              <a:t>1</a:t>
            </a:fld>
            <a:endParaRPr lang="nl-NL"/>
          </a:p>
        </p:txBody>
      </p:sp>
    </p:spTree>
    <p:extLst>
      <p:ext uri="{BB962C8B-B14F-4D97-AF65-F5344CB8AC3E}">
        <p14:creationId xmlns:p14="http://schemas.microsoft.com/office/powerpoint/2010/main" val="38753976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nl-NL" dirty="0" smtClean="0"/>
              <a:t>Vertel</a:t>
            </a:r>
            <a:r>
              <a:rPr lang="nl-NL" baseline="0" dirty="0" smtClean="0"/>
              <a:t> hier naar welke landen jouw product wordt geëxporteerd, iets over jouw marketing/communicatie-aanpak, wie is jouw meest bijzondere klant ooit geweest, welke trends hebben invloed op jouw afzet en hoe ga je daarmee om. Welke merken kent het bedrijf, op welke marktsegmenten is jouw product gericht.</a:t>
            </a:r>
          </a:p>
        </p:txBody>
      </p:sp>
      <p:sp>
        <p:nvSpPr>
          <p:cNvPr id="4" name="Tijdelijke aanduiding voor dianummer 3"/>
          <p:cNvSpPr>
            <a:spLocks noGrp="1"/>
          </p:cNvSpPr>
          <p:nvPr>
            <p:ph type="sldNum" sz="quarter" idx="10"/>
          </p:nvPr>
        </p:nvSpPr>
        <p:spPr/>
        <p:txBody>
          <a:bodyPr/>
          <a:lstStyle/>
          <a:p>
            <a:fld id="{2EDAD1AA-683C-4D15-BD8B-904FFBA50DE1}" type="slidenum">
              <a:rPr lang="nl-NL" smtClean="0"/>
              <a:t>10</a:t>
            </a:fld>
            <a:endParaRPr lang="nl-NL"/>
          </a:p>
        </p:txBody>
      </p:sp>
    </p:spTree>
    <p:extLst>
      <p:ext uri="{BB962C8B-B14F-4D97-AF65-F5344CB8AC3E}">
        <p14:creationId xmlns:p14="http://schemas.microsoft.com/office/powerpoint/2010/main" val="27977603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nl-NL" dirty="0" smtClean="0"/>
              <a:t>Benoem hier maximaal</a:t>
            </a:r>
            <a:r>
              <a:rPr lang="nl-NL" baseline="0" dirty="0" smtClean="0"/>
              <a:t> drie innovaties op jouw bedrijf waarmee je stappen hebt gezet rondom energie. Voeg een foto toe.</a:t>
            </a:r>
          </a:p>
          <a:p>
            <a:pPr marL="0" marR="0" lvl="0" indent="0" defTabSz="914400" eaLnBrk="1" fontAlgn="auto" latinLnBrk="0" hangingPunct="1">
              <a:lnSpc>
                <a:spcPct val="100000"/>
              </a:lnSpc>
              <a:spcBef>
                <a:spcPts val="0"/>
              </a:spcBef>
              <a:spcAft>
                <a:spcPts val="0"/>
              </a:spcAft>
              <a:buClrTx/>
              <a:buSzTx/>
              <a:buFontTx/>
              <a:buNone/>
              <a:tabLst/>
              <a:defRPr/>
            </a:pPr>
            <a:endParaRPr lang="nl-NL" baseline="0" dirty="0" smtClean="0"/>
          </a:p>
          <a:p>
            <a:pPr marL="0" marR="0" lvl="0" indent="0" defTabSz="914400" eaLnBrk="1" fontAlgn="auto" latinLnBrk="0" hangingPunct="1">
              <a:lnSpc>
                <a:spcPct val="100000"/>
              </a:lnSpc>
              <a:spcBef>
                <a:spcPts val="0"/>
              </a:spcBef>
              <a:spcAft>
                <a:spcPts val="0"/>
              </a:spcAft>
              <a:buClrTx/>
              <a:buSzTx/>
              <a:buFontTx/>
              <a:buNone/>
              <a:tabLst/>
              <a:defRPr/>
            </a:pPr>
            <a:r>
              <a:rPr lang="nl-NL" baseline="0" dirty="0" smtClean="0"/>
              <a:t>Voorbeelden:</a:t>
            </a:r>
          </a:p>
          <a:p>
            <a:pPr marL="171450" marR="0" lvl="0" indent="-171450" defTabSz="914400" eaLnBrk="1" fontAlgn="auto" latinLnBrk="0" hangingPunct="1">
              <a:lnSpc>
                <a:spcPct val="100000"/>
              </a:lnSpc>
              <a:spcBef>
                <a:spcPts val="0"/>
              </a:spcBef>
              <a:spcAft>
                <a:spcPts val="0"/>
              </a:spcAft>
              <a:buClrTx/>
              <a:buSzTx/>
              <a:buFontTx/>
              <a:buChar char="-"/>
              <a:tabLst/>
              <a:defRPr/>
            </a:pPr>
            <a:r>
              <a:rPr lang="nl-NL" baseline="0" dirty="0" smtClean="0"/>
              <a:t>Klimaatneutraal</a:t>
            </a:r>
          </a:p>
          <a:p>
            <a:pPr marL="171450" marR="0" lvl="0" indent="-171450" defTabSz="914400" eaLnBrk="1" fontAlgn="auto" latinLnBrk="0" hangingPunct="1">
              <a:lnSpc>
                <a:spcPct val="100000"/>
              </a:lnSpc>
              <a:spcBef>
                <a:spcPts val="0"/>
              </a:spcBef>
              <a:spcAft>
                <a:spcPts val="0"/>
              </a:spcAft>
              <a:buClrTx/>
              <a:buSzTx/>
              <a:buFontTx/>
              <a:buChar char="-"/>
              <a:tabLst/>
              <a:defRPr/>
            </a:pPr>
            <a:r>
              <a:rPr lang="nl-NL" baseline="0" dirty="0" smtClean="0"/>
              <a:t>Warmtenetten</a:t>
            </a:r>
          </a:p>
          <a:p>
            <a:pPr marL="171450" marR="0" lvl="0" indent="-171450" defTabSz="914400" eaLnBrk="1" fontAlgn="auto" latinLnBrk="0" hangingPunct="1">
              <a:lnSpc>
                <a:spcPct val="100000"/>
              </a:lnSpc>
              <a:spcBef>
                <a:spcPts val="0"/>
              </a:spcBef>
              <a:spcAft>
                <a:spcPts val="0"/>
              </a:spcAft>
              <a:buClrTx/>
              <a:buSzTx/>
              <a:buFontTx/>
              <a:buChar char="-"/>
              <a:tabLst/>
              <a:defRPr/>
            </a:pPr>
            <a:r>
              <a:rPr lang="nl-NL" baseline="0" dirty="0" smtClean="0"/>
              <a:t>Aardwarmte</a:t>
            </a:r>
            <a:endParaRPr lang="nl-NL" dirty="0" smtClean="0"/>
          </a:p>
        </p:txBody>
      </p:sp>
      <p:sp>
        <p:nvSpPr>
          <p:cNvPr id="4" name="Tijdelijke aanduiding voor dianummer 3"/>
          <p:cNvSpPr>
            <a:spLocks noGrp="1"/>
          </p:cNvSpPr>
          <p:nvPr>
            <p:ph type="sldNum" sz="quarter" idx="10"/>
          </p:nvPr>
        </p:nvSpPr>
        <p:spPr/>
        <p:txBody>
          <a:bodyPr/>
          <a:lstStyle/>
          <a:p>
            <a:fld id="{2EDAD1AA-683C-4D15-BD8B-904FFBA50DE1}" type="slidenum">
              <a:rPr lang="nl-NL" smtClean="0"/>
              <a:t>11</a:t>
            </a:fld>
            <a:endParaRPr lang="nl-NL"/>
          </a:p>
        </p:txBody>
      </p:sp>
    </p:spTree>
    <p:extLst>
      <p:ext uri="{BB962C8B-B14F-4D97-AF65-F5344CB8AC3E}">
        <p14:creationId xmlns:p14="http://schemas.microsoft.com/office/powerpoint/2010/main" val="15321706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nl-NL" dirty="0" smtClean="0"/>
              <a:t>Benoem hier maximaal</a:t>
            </a:r>
            <a:r>
              <a:rPr lang="nl-NL" baseline="0" dirty="0" smtClean="0"/>
              <a:t> drie innovaties op jouw bedrijf waarmee je stappen hebt gezet rondom plantgezondheid en water. Voeg een foto toe.</a:t>
            </a:r>
          </a:p>
          <a:p>
            <a:pPr marL="0" marR="0" lvl="0" indent="0" defTabSz="914400" eaLnBrk="1" fontAlgn="auto" latinLnBrk="0" hangingPunct="1">
              <a:lnSpc>
                <a:spcPct val="100000"/>
              </a:lnSpc>
              <a:spcBef>
                <a:spcPts val="0"/>
              </a:spcBef>
              <a:spcAft>
                <a:spcPts val="0"/>
              </a:spcAft>
              <a:buClrTx/>
              <a:buSzTx/>
              <a:buFontTx/>
              <a:buNone/>
              <a:tabLst/>
              <a:defRPr/>
            </a:pPr>
            <a:endParaRPr lang="nl-NL" baseline="0" dirty="0" smtClean="0"/>
          </a:p>
          <a:p>
            <a:pPr marL="0" marR="0" lvl="0" indent="0" defTabSz="914400" eaLnBrk="1" fontAlgn="auto" latinLnBrk="0" hangingPunct="1">
              <a:lnSpc>
                <a:spcPct val="100000"/>
              </a:lnSpc>
              <a:spcBef>
                <a:spcPts val="0"/>
              </a:spcBef>
              <a:spcAft>
                <a:spcPts val="0"/>
              </a:spcAft>
              <a:buClrTx/>
              <a:buSzTx/>
              <a:buFontTx/>
              <a:buNone/>
              <a:tabLst/>
              <a:defRPr/>
            </a:pPr>
            <a:r>
              <a:rPr lang="nl-NL" baseline="0" dirty="0" smtClean="0"/>
              <a:t>Voorbeelden:</a:t>
            </a:r>
          </a:p>
          <a:p>
            <a:pPr marL="171450" marR="0" lvl="0" indent="-171450" defTabSz="914400" eaLnBrk="1" fontAlgn="auto" latinLnBrk="0" hangingPunct="1">
              <a:lnSpc>
                <a:spcPct val="100000"/>
              </a:lnSpc>
              <a:spcBef>
                <a:spcPts val="0"/>
              </a:spcBef>
              <a:spcAft>
                <a:spcPts val="0"/>
              </a:spcAft>
              <a:buClrTx/>
              <a:buSzTx/>
              <a:buFontTx/>
              <a:buChar char="-"/>
              <a:tabLst/>
              <a:defRPr/>
            </a:pPr>
            <a:r>
              <a:rPr lang="nl-NL" baseline="0" dirty="0" smtClean="0"/>
              <a:t>Beestjes met beestjes bestrijden</a:t>
            </a:r>
          </a:p>
          <a:p>
            <a:pPr marL="171450" marR="0" lvl="0" indent="-171450" defTabSz="914400" eaLnBrk="1" fontAlgn="auto" latinLnBrk="0" hangingPunct="1">
              <a:lnSpc>
                <a:spcPct val="100000"/>
              </a:lnSpc>
              <a:spcBef>
                <a:spcPts val="0"/>
              </a:spcBef>
              <a:spcAft>
                <a:spcPts val="0"/>
              </a:spcAft>
              <a:buClrTx/>
              <a:buSzTx/>
              <a:buFontTx/>
              <a:buChar char="-"/>
              <a:tabLst/>
              <a:defRPr/>
            </a:pPr>
            <a:r>
              <a:rPr lang="nl-NL" baseline="0" dirty="0" smtClean="0"/>
              <a:t>Biodiversiteit</a:t>
            </a:r>
          </a:p>
          <a:p>
            <a:pPr marL="171450" marR="0" lvl="0" indent="-171450" defTabSz="914400" eaLnBrk="1" fontAlgn="auto" latinLnBrk="0" hangingPunct="1">
              <a:lnSpc>
                <a:spcPct val="100000"/>
              </a:lnSpc>
              <a:spcBef>
                <a:spcPts val="0"/>
              </a:spcBef>
              <a:spcAft>
                <a:spcPts val="0"/>
              </a:spcAft>
              <a:buClrTx/>
              <a:buSzTx/>
              <a:buFontTx/>
              <a:buChar char="-"/>
              <a:tabLst/>
              <a:defRPr/>
            </a:pPr>
            <a:r>
              <a:rPr lang="nl-NL" baseline="0" dirty="0" smtClean="0"/>
              <a:t>Waterzuivering</a:t>
            </a:r>
            <a:endParaRPr lang="nl-NL" dirty="0" smtClean="0"/>
          </a:p>
        </p:txBody>
      </p:sp>
      <p:sp>
        <p:nvSpPr>
          <p:cNvPr id="4" name="Tijdelijke aanduiding voor dianummer 3"/>
          <p:cNvSpPr>
            <a:spLocks noGrp="1"/>
          </p:cNvSpPr>
          <p:nvPr>
            <p:ph type="sldNum" sz="quarter" idx="10"/>
          </p:nvPr>
        </p:nvSpPr>
        <p:spPr/>
        <p:txBody>
          <a:bodyPr/>
          <a:lstStyle/>
          <a:p>
            <a:fld id="{2EDAD1AA-683C-4D15-BD8B-904FFBA50DE1}" type="slidenum">
              <a:rPr lang="nl-NL" smtClean="0"/>
              <a:t>12</a:t>
            </a:fld>
            <a:endParaRPr lang="nl-NL"/>
          </a:p>
        </p:txBody>
      </p:sp>
    </p:spTree>
    <p:extLst>
      <p:ext uri="{BB962C8B-B14F-4D97-AF65-F5344CB8AC3E}">
        <p14:creationId xmlns:p14="http://schemas.microsoft.com/office/powerpoint/2010/main" val="40318151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nl-NL" dirty="0" smtClean="0"/>
              <a:t>Vertel hier over je HR-beleid</a:t>
            </a:r>
            <a:r>
              <a:rPr lang="nl-NL" baseline="0" dirty="0" smtClean="0"/>
              <a:t>. Hoe is dat georganiseerd? Bij wie kan de scholier terecht met vragen over een verdere toekomst bij het bedrijf of passende vervolgopleiding? Voeg een foto toe.</a:t>
            </a:r>
          </a:p>
          <a:p>
            <a:pPr marL="0" marR="0" lvl="0" indent="0" defTabSz="914400" eaLnBrk="1" fontAlgn="auto" latinLnBrk="0" hangingPunct="1">
              <a:lnSpc>
                <a:spcPct val="100000"/>
              </a:lnSpc>
              <a:spcBef>
                <a:spcPts val="0"/>
              </a:spcBef>
              <a:spcAft>
                <a:spcPts val="0"/>
              </a:spcAft>
              <a:buClrTx/>
              <a:buSzTx/>
              <a:buFontTx/>
              <a:buNone/>
              <a:tabLst/>
              <a:defRPr/>
            </a:pPr>
            <a:endParaRPr lang="nl-NL" baseline="0" dirty="0" smtClean="0"/>
          </a:p>
          <a:p>
            <a:pPr marL="0" marR="0" lvl="0" indent="0" defTabSz="914400" eaLnBrk="1" fontAlgn="auto" latinLnBrk="0" hangingPunct="1">
              <a:lnSpc>
                <a:spcPct val="100000"/>
              </a:lnSpc>
              <a:spcBef>
                <a:spcPts val="0"/>
              </a:spcBef>
              <a:spcAft>
                <a:spcPts val="0"/>
              </a:spcAft>
              <a:buClrTx/>
              <a:buSzTx/>
              <a:buFontTx/>
              <a:buNone/>
              <a:tabLst/>
              <a:defRPr/>
            </a:pPr>
            <a:r>
              <a:rPr lang="nl-NL" baseline="0" dirty="0" smtClean="0"/>
              <a:t>Voorbeelden:</a:t>
            </a:r>
          </a:p>
          <a:p>
            <a:pPr marL="171450" marR="0" lvl="0" indent="-171450" defTabSz="914400" eaLnBrk="1" fontAlgn="auto" latinLnBrk="0" hangingPunct="1">
              <a:lnSpc>
                <a:spcPct val="100000"/>
              </a:lnSpc>
              <a:spcBef>
                <a:spcPts val="0"/>
              </a:spcBef>
              <a:spcAft>
                <a:spcPts val="0"/>
              </a:spcAft>
              <a:buClrTx/>
              <a:buSzTx/>
              <a:buFontTx/>
              <a:buChar char="-"/>
              <a:tabLst/>
              <a:defRPr/>
            </a:pPr>
            <a:r>
              <a:rPr lang="nl-NL" baseline="0" dirty="0" smtClean="0"/>
              <a:t>HR-beleid</a:t>
            </a:r>
          </a:p>
          <a:p>
            <a:pPr marL="171450" marR="0" lvl="0" indent="-171450" defTabSz="914400" eaLnBrk="1" fontAlgn="auto" latinLnBrk="0" hangingPunct="1">
              <a:lnSpc>
                <a:spcPct val="100000"/>
              </a:lnSpc>
              <a:spcBef>
                <a:spcPts val="0"/>
              </a:spcBef>
              <a:spcAft>
                <a:spcPts val="0"/>
              </a:spcAft>
              <a:buClrTx/>
              <a:buSzTx/>
              <a:buFontTx/>
              <a:buChar char="-"/>
              <a:tabLst/>
              <a:defRPr/>
            </a:pPr>
            <a:r>
              <a:rPr lang="nl-NL" baseline="0" dirty="0" smtClean="0"/>
              <a:t>Personeelsactiviteiten</a:t>
            </a:r>
          </a:p>
          <a:p>
            <a:pPr marL="171450" marR="0" lvl="0" indent="-171450" defTabSz="914400" eaLnBrk="1" fontAlgn="auto" latinLnBrk="0" hangingPunct="1">
              <a:lnSpc>
                <a:spcPct val="100000"/>
              </a:lnSpc>
              <a:spcBef>
                <a:spcPts val="0"/>
              </a:spcBef>
              <a:spcAft>
                <a:spcPts val="0"/>
              </a:spcAft>
              <a:buClrTx/>
              <a:buSzTx/>
              <a:buFontTx/>
              <a:buChar char="-"/>
              <a:tabLst/>
              <a:defRPr/>
            </a:pPr>
            <a:r>
              <a:rPr lang="nl-NL" baseline="0" dirty="0" smtClean="0"/>
              <a:t>Stages</a:t>
            </a:r>
            <a:endParaRPr lang="nl-NL" dirty="0" smtClean="0"/>
          </a:p>
        </p:txBody>
      </p:sp>
      <p:sp>
        <p:nvSpPr>
          <p:cNvPr id="4" name="Tijdelijke aanduiding voor dianummer 3"/>
          <p:cNvSpPr>
            <a:spLocks noGrp="1"/>
          </p:cNvSpPr>
          <p:nvPr>
            <p:ph type="sldNum" sz="quarter" idx="10"/>
          </p:nvPr>
        </p:nvSpPr>
        <p:spPr/>
        <p:txBody>
          <a:bodyPr/>
          <a:lstStyle/>
          <a:p>
            <a:fld id="{2EDAD1AA-683C-4D15-BD8B-904FFBA50DE1}" type="slidenum">
              <a:rPr lang="nl-NL" smtClean="0"/>
              <a:t>13</a:t>
            </a:fld>
            <a:endParaRPr lang="nl-NL"/>
          </a:p>
        </p:txBody>
      </p:sp>
    </p:spTree>
    <p:extLst>
      <p:ext uri="{BB962C8B-B14F-4D97-AF65-F5344CB8AC3E}">
        <p14:creationId xmlns:p14="http://schemas.microsoft.com/office/powerpoint/2010/main" val="14391276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EDAD1AA-683C-4D15-BD8B-904FFBA50DE1}" type="slidenum">
              <a:rPr lang="nl-NL" smtClean="0"/>
              <a:t>14</a:t>
            </a:fld>
            <a:endParaRPr lang="nl-NL"/>
          </a:p>
        </p:txBody>
      </p:sp>
    </p:spTree>
    <p:extLst>
      <p:ext uri="{BB962C8B-B14F-4D97-AF65-F5344CB8AC3E}">
        <p14:creationId xmlns:p14="http://schemas.microsoft.com/office/powerpoint/2010/main" val="19989874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Link</a:t>
            </a:r>
            <a:r>
              <a:rPr lang="nl-NL" baseline="0" dirty="0" smtClean="0"/>
              <a:t> naar het filmpje van Voorwaarts Mars is hieraan gekoppeld:</a:t>
            </a:r>
          </a:p>
          <a:p>
            <a:endParaRPr lang="nl-NL" baseline="0" dirty="0" smtClean="0"/>
          </a:p>
          <a:p>
            <a:r>
              <a:rPr lang="nl-NL" baseline="0" dirty="0" smtClean="0"/>
              <a:t>Nederlands: https://www.youtube.com/watch?v=jdEnAywteb8 OF https://vimeo.com/233657742?share=copy</a:t>
            </a:r>
          </a:p>
          <a:p>
            <a:r>
              <a:rPr lang="nl-NL" baseline="0" dirty="0" smtClean="0"/>
              <a:t>Engels: https://vimeo.com/245685988?share=copy</a:t>
            </a:r>
          </a:p>
          <a:p>
            <a:r>
              <a:rPr lang="nl-NL" baseline="0" dirty="0" smtClean="0"/>
              <a:t>Duits: https://vimeo.com/311254481?share=copy</a:t>
            </a:r>
          </a:p>
        </p:txBody>
      </p:sp>
      <p:sp>
        <p:nvSpPr>
          <p:cNvPr id="4" name="Tijdelijke aanduiding voor dianummer 3"/>
          <p:cNvSpPr>
            <a:spLocks noGrp="1"/>
          </p:cNvSpPr>
          <p:nvPr>
            <p:ph type="sldNum" sz="quarter" idx="10"/>
          </p:nvPr>
        </p:nvSpPr>
        <p:spPr/>
        <p:txBody>
          <a:bodyPr/>
          <a:lstStyle/>
          <a:p>
            <a:fld id="{2EDAD1AA-683C-4D15-BD8B-904FFBA50DE1}" type="slidenum">
              <a:rPr lang="nl-NL" smtClean="0"/>
              <a:t>2</a:t>
            </a:fld>
            <a:endParaRPr lang="nl-NL"/>
          </a:p>
        </p:txBody>
      </p:sp>
    </p:spTree>
    <p:extLst>
      <p:ext uri="{BB962C8B-B14F-4D97-AF65-F5344CB8AC3E}">
        <p14:creationId xmlns:p14="http://schemas.microsoft.com/office/powerpoint/2010/main" val="31727529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EDAD1AA-683C-4D15-BD8B-904FFBA50DE1}" type="slidenum">
              <a:rPr lang="nl-NL" smtClean="0"/>
              <a:t>3</a:t>
            </a:fld>
            <a:endParaRPr lang="nl-NL"/>
          </a:p>
        </p:txBody>
      </p:sp>
    </p:spTree>
    <p:extLst>
      <p:ext uri="{BB962C8B-B14F-4D97-AF65-F5344CB8AC3E}">
        <p14:creationId xmlns:p14="http://schemas.microsoft.com/office/powerpoint/2010/main" val="19277187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EDAD1AA-683C-4D15-BD8B-904FFBA50DE1}" type="slidenum">
              <a:rPr lang="nl-NL" smtClean="0"/>
              <a:t>4</a:t>
            </a:fld>
            <a:endParaRPr lang="nl-NL"/>
          </a:p>
        </p:txBody>
      </p:sp>
    </p:spTree>
    <p:extLst>
      <p:ext uri="{BB962C8B-B14F-4D97-AF65-F5344CB8AC3E}">
        <p14:creationId xmlns:p14="http://schemas.microsoft.com/office/powerpoint/2010/main" val="8180082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EDAD1AA-683C-4D15-BD8B-904FFBA50DE1}" type="slidenum">
              <a:rPr lang="nl-NL" smtClean="0"/>
              <a:t>5</a:t>
            </a:fld>
            <a:endParaRPr lang="nl-NL"/>
          </a:p>
        </p:txBody>
      </p:sp>
    </p:spTree>
    <p:extLst>
      <p:ext uri="{BB962C8B-B14F-4D97-AF65-F5344CB8AC3E}">
        <p14:creationId xmlns:p14="http://schemas.microsoft.com/office/powerpoint/2010/main" val="686823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De</a:t>
            </a:r>
            <a:r>
              <a:rPr lang="nl-NL" baseline="0" dirty="0" smtClean="0"/>
              <a:t> glastuinbouwsector levert met haar producten en innovaties een belangrijke bijdrage aan maatschappelijke uitdagingen. Van groot belang is dat we dit met elkaar uitdragen. Wij als brancheorganisatie in allerlei gesprekken met overheden, </a:t>
            </a:r>
            <a:r>
              <a:rPr lang="nl-NL" baseline="0" dirty="0" err="1" smtClean="0"/>
              <a:t>NGO’s</a:t>
            </a:r>
            <a:r>
              <a:rPr lang="nl-NL" baseline="0" dirty="0" smtClean="0"/>
              <a:t> en stakeholders. Jullie als ondernemers richting je klanten, gemeenteambtenaren, buren, familie en vrienden. </a:t>
            </a:r>
          </a:p>
          <a:p>
            <a:endParaRPr lang="nl-NL" baseline="0" dirty="0" smtClean="0"/>
          </a:p>
          <a:p>
            <a:r>
              <a:rPr lang="nl-NL" baseline="0" dirty="0" smtClean="0"/>
              <a:t>Door de mooie en gezonde producten die wij telen, kweken wij:</a:t>
            </a:r>
          </a:p>
          <a:p>
            <a:endParaRPr lang="nl-NL" baseline="0" dirty="0" smtClean="0"/>
          </a:p>
          <a:p>
            <a:r>
              <a:rPr lang="nl-NL" b="1" baseline="0" dirty="0" smtClean="0"/>
              <a:t>Een gezonde generatie</a:t>
            </a:r>
          </a:p>
          <a:p>
            <a:r>
              <a:rPr lang="nl-NL" baseline="0" dirty="0" smtClean="0"/>
              <a:t>Wij telen producten waarmee wij mensen wereldwijd iedere dag kunnen voorzien van een gezonde, verse maaltijd; producten waarmee de komende generaties van jongs af aan gezond en vitaal oud kunnen worden; producten waarmee artsen hun patiënten kunnen behandelen en sporters hun prestaties hun verbeteren.</a:t>
            </a:r>
          </a:p>
          <a:p>
            <a:endParaRPr lang="nl-NL" baseline="0" dirty="0" smtClean="0"/>
          </a:p>
          <a:p>
            <a:r>
              <a:rPr lang="nl-NL" b="1" baseline="0" dirty="0" smtClean="0"/>
              <a:t>Betere concentratie</a:t>
            </a:r>
          </a:p>
          <a:p>
            <a:r>
              <a:rPr lang="nl-NL" sz="1200" b="0" i="0" kern="1200" dirty="0" smtClean="0">
                <a:solidFill>
                  <a:schemeClr val="tx1"/>
                </a:solidFill>
                <a:effectLst/>
                <a:latin typeface="+mn-lt"/>
                <a:ea typeface="+mn-ea"/>
                <a:cs typeface="+mn-cs"/>
              </a:rPr>
              <a:t>Diverse studies tonen aan dat een groene werk- en leefomgeving een positief effect heeft op het welzijn van mensen. Ze zijn productiever en gelukkiger in een groene omgeving. Zo herstellen patiënten in het ziekenhuis bijvoorbeeld sneller op een kamer voorzien van kamerplanten! Dat heeft niet alleen te maken met sfeer en gezelligheid, maar ook met de effecten die kamerplanten hebben op de luchtkwaliteit.</a:t>
            </a:r>
          </a:p>
          <a:p>
            <a:endParaRPr lang="nl-NL" sz="1200" b="0" i="0" kern="1200" baseline="0" dirty="0" smtClean="0">
              <a:solidFill>
                <a:schemeClr val="tx1"/>
              </a:solidFill>
              <a:effectLst/>
              <a:latin typeface="+mn-lt"/>
              <a:ea typeface="+mn-ea"/>
              <a:cs typeface="+mn-cs"/>
            </a:endParaRPr>
          </a:p>
          <a:p>
            <a:r>
              <a:rPr lang="nl-NL" sz="1200" b="1" i="0" kern="1200" baseline="0" dirty="0" smtClean="0">
                <a:solidFill>
                  <a:schemeClr val="tx1"/>
                </a:solidFill>
                <a:effectLst/>
                <a:latin typeface="+mn-lt"/>
                <a:ea typeface="+mn-ea"/>
                <a:cs typeface="+mn-cs"/>
              </a:rPr>
              <a:t>Een gezonde leefomgeving</a:t>
            </a:r>
          </a:p>
          <a:p>
            <a:r>
              <a:rPr lang="nl-NL" sz="1200" b="0" i="0" kern="1200" baseline="0" dirty="0" smtClean="0">
                <a:solidFill>
                  <a:schemeClr val="tx1"/>
                </a:solidFill>
                <a:effectLst/>
                <a:latin typeface="+mn-lt"/>
                <a:ea typeface="+mn-ea"/>
                <a:cs typeface="+mn-cs"/>
              </a:rPr>
              <a:t>We dragen met bij aan klimaatadaptatie en natuurherstel in overbevolkte steden. We maken fijne plekken om te wonen, zowel binnen als buiten. Bovendien dragen we met deze gezonde leefomgeving bij aan lagere zorgkosten. </a:t>
            </a:r>
          </a:p>
          <a:p>
            <a:endParaRPr lang="nl-NL" sz="1200" b="0" i="0" kern="1200" baseline="0" dirty="0" smtClean="0">
              <a:solidFill>
                <a:schemeClr val="tx1"/>
              </a:solidFill>
              <a:effectLst/>
              <a:latin typeface="+mn-lt"/>
              <a:ea typeface="+mn-ea"/>
              <a:cs typeface="+mn-cs"/>
            </a:endParaRPr>
          </a:p>
          <a:p>
            <a:r>
              <a:rPr lang="nl-NL" sz="1200" b="1" i="0" kern="1200" baseline="0" dirty="0" smtClean="0">
                <a:solidFill>
                  <a:schemeClr val="tx1"/>
                </a:solidFill>
                <a:effectLst/>
                <a:latin typeface="+mn-lt"/>
                <a:ea typeface="+mn-ea"/>
                <a:cs typeface="+mn-cs"/>
              </a:rPr>
              <a:t>Duurzaam voedselsysteem</a:t>
            </a:r>
          </a:p>
          <a:p>
            <a:r>
              <a:rPr lang="nl-NL" sz="1200" kern="1200" dirty="0" smtClean="0">
                <a:solidFill>
                  <a:schemeClr val="tx1"/>
                </a:solidFill>
                <a:effectLst/>
                <a:latin typeface="+mn-lt"/>
                <a:ea typeface="+mn-ea"/>
                <a:cs typeface="+mn-cs"/>
              </a:rPr>
              <a:t>Wij kunnen er voor zorgen dat in 2050 nog eens 2 miljard extra monden gezond en duurzaam kunnen voeden.</a:t>
            </a:r>
            <a:r>
              <a:rPr lang="nl-NL" sz="1200" kern="1200" baseline="0" dirty="0" smtClean="0">
                <a:solidFill>
                  <a:schemeClr val="tx1"/>
                </a:solidFill>
                <a:effectLst/>
                <a:latin typeface="+mn-lt"/>
                <a:ea typeface="+mn-ea"/>
                <a:cs typeface="+mn-cs"/>
              </a:rPr>
              <a:t> </a:t>
            </a:r>
          </a:p>
          <a:p>
            <a:endParaRPr lang="nl-NL" sz="1200" b="1" kern="1200" baseline="0" dirty="0" smtClean="0">
              <a:solidFill>
                <a:schemeClr val="tx1"/>
              </a:solidFill>
              <a:effectLst/>
              <a:latin typeface="+mn-lt"/>
              <a:ea typeface="+mn-ea"/>
              <a:cs typeface="+mn-cs"/>
            </a:endParaRPr>
          </a:p>
          <a:p>
            <a:r>
              <a:rPr lang="nl-NL" sz="1200" b="1" kern="1200" baseline="0" dirty="0" smtClean="0">
                <a:solidFill>
                  <a:schemeClr val="tx1"/>
                </a:solidFill>
                <a:effectLst/>
                <a:latin typeface="+mn-lt"/>
                <a:ea typeface="+mn-ea"/>
                <a:cs typeface="+mn-cs"/>
              </a:rPr>
              <a:t>Minder eenzaamheid</a:t>
            </a:r>
          </a:p>
          <a:p>
            <a:r>
              <a:rPr lang="nl-NL" sz="1200" b="0" i="0" kern="1200" dirty="0" smtClean="0">
                <a:solidFill>
                  <a:schemeClr val="tx1"/>
                </a:solidFill>
                <a:effectLst/>
                <a:latin typeface="+mn-lt"/>
                <a:ea typeface="+mn-ea"/>
                <a:cs typeface="+mn-cs"/>
              </a:rPr>
              <a:t>Van alle 75-plussers in Nederland voelt 68% zich weleens eenzaam. Verlies van sociale contacten en gezondheidsproblemen kunnen leiden tot gevoelens van eenzaamheid. Dit kan zelfs de kans op dementie, hartaandoeningen of depressie vergroten.</a:t>
            </a:r>
            <a:r>
              <a:rPr lang="nl-NL" sz="1200" b="0" i="0" kern="1200" baseline="0" dirty="0" smtClean="0">
                <a:solidFill>
                  <a:schemeClr val="tx1"/>
                </a:solidFill>
                <a:effectLst/>
                <a:latin typeface="+mn-lt"/>
                <a:ea typeface="+mn-ea"/>
                <a:cs typeface="+mn-cs"/>
              </a:rPr>
              <a:t> Bloemen en planten geven mensen een gevoel van geluk. Bovendien draagt e</a:t>
            </a:r>
            <a:r>
              <a:rPr lang="nl-NL" sz="1200" b="0" i="0" kern="1200" dirty="0" smtClean="0">
                <a:solidFill>
                  <a:schemeClr val="tx1"/>
                </a:solidFill>
                <a:effectLst/>
                <a:latin typeface="+mn-lt"/>
                <a:ea typeface="+mn-ea"/>
                <a:cs typeface="+mn-cs"/>
              </a:rPr>
              <a:t>en groene ontmoetingsplek bij aan de gezondheid</a:t>
            </a:r>
            <a:r>
              <a:rPr lang="nl-NL" sz="1200" b="0" i="0" kern="1200" baseline="0" dirty="0" smtClean="0">
                <a:solidFill>
                  <a:schemeClr val="tx1"/>
                </a:solidFill>
                <a:effectLst/>
                <a:latin typeface="+mn-lt"/>
                <a:ea typeface="+mn-ea"/>
                <a:cs typeface="+mn-cs"/>
              </a:rPr>
              <a:t> van mensen. </a:t>
            </a:r>
          </a:p>
          <a:p>
            <a:endParaRPr lang="nl-NL" sz="1200" b="0" i="0" kern="1200" baseline="0" dirty="0" smtClean="0">
              <a:solidFill>
                <a:schemeClr val="tx1"/>
              </a:solidFill>
              <a:effectLst/>
              <a:latin typeface="+mn-lt"/>
              <a:ea typeface="+mn-ea"/>
              <a:cs typeface="+mn-cs"/>
            </a:endParaRPr>
          </a:p>
          <a:p>
            <a:r>
              <a:rPr lang="nl-NL" sz="1200" b="1" i="0" kern="1200" baseline="0" dirty="0" err="1" smtClean="0">
                <a:solidFill>
                  <a:schemeClr val="tx1"/>
                </a:solidFill>
                <a:effectLst/>
                <a:latin typeface="+mn-lt"/>
                <a:ea typeface="+mn-ea"/>
                <a:cs typeface="+mn-cs"/>
              </a:rPr>
              <a:t>Klimaatneutrale</a:t>
            </a:r>
            <a:r>
              <a:rPr lang="nl-NL" sz="1200" b="1" i="0" kern="1200" baseline="0" dirty="0" smtClean="0">
                <a:solidFill>
                  <a:schemeClr val="tx1"/>
                </a:solidFill>
                <a:effectLst/>
                <a:latin typeface="+mn-lt"/>
                <a:ea typeface="+mn-ea"/>
                <a:cs typeface="+mn-cs"/>
              </a:rPr>
              <a:t> wereld</a:t>
            </a:r>
            <a:r>
              <a:rPr lang="nl-NL" sz="1200" b="1" i="0" kern="1200" dirty="0" smtClean="0">
                <a:solidFill>
                  <a:schemeClr val="tx1"/>
                </a:solidFill>
                <a:effectLst/>
                <a:latin typeface="+mn-lt"/>
                <a:ea typeface="+mn-ea"/>
                <a:cs typeface="+mn-cs"/>
              </a:rPr>
              <a:t> </a:t>
            </a:r>
            <a:endParaRPr lang="nl-NL" b="1" baseline="0" dirty="0" smtClean="0"/>
          </a:p>
          <a:p>
            <a:r>
              <a:rPr lang="nl-NL" sz="1200" b="0" kern="1200" dirty="0" smtClean="0">
                <a:solidFill>
                  <a:schemeClr val="tx1"/>
                </a:solidFill>
                <a:effectLst/>
                <a:latin typeface="+mn-lt"/>
                <a:ea typeface="+mn-ea"/>
                <a:cs typeface="+mn-cs"/>
              </a:rPr>
              <a:t>Door</a:t>
            </a:r>
            <a:r>
              <a:rPr lang="nl-NL" sz="1200" b="0" kern="1200" baseline="0" dirty="0" smtClean="0">
                <a:solidFill>
                  <a:schemeClr val="tx1"/>
                </a:solidFill>
                <a:effectLst/>
                <a:latin typeface="+mn-lt"/>
                <a:ea typeface="+mn-ea"/>
                <a:cs typeface="+mn-cs"/>
              </a:rPr>
              <a:t> de innovaties in de glastuinbouw (warmtenetten, aardwarmte, biodiversiteit in en om de kas, </a:t>
            </a:r>
            <a:r>
              <a:rPr lang="nl-NL" sz="1200" b="0" kern="1200" baseline="0" dirty="0" err="1" smtClean="0">
                <a:solidFill>
                  <a:schemeClr val="tx1"/>
                </a:solidFill>
                <a:effectLst/>
                <a:latin typeface="+mn-lt"/>
                <a:ea typeface="+mn-ea"/>
                <a:cs typeface="+mn-cs"/>
              </a:rPr>
              <a:t>rainlevelr</a:t>
            </a:r>
            <a:r>
              <a:rPr lang="nl-NL" sz="1200" b="0" kern="1200" baseline="0" dirty="0" smtClean="0">
                <a:solidFill>
                  <a:schemeClr val="tx1"/>
                </a:solidFill>
                <a:effectLst/>
                <a:latin typeface="+mn-lt"/>
                <a:ea typeface="+mn-ea"/>
                <a:cs typeface="+mn-cs"/>
              </a:rPr>
              <a:t>, waterefficiënte kas) dragen wij als sector bij aan een </a:t>
            </a:r>
            <a:r>
              <a:rPr lang="nl-NL" sz="1200" b="0" kern="1200" baseline="0" dirty="0" err="1" smtClean="0">
                <a:solidFill>
                  <a:schemeClr val="tx1"/>
                </a:solidFill>
                <a:effectLst/>
                <a:latin typeface="+mn-lt"/>
                <a:ea typeface="+mn-ea"/>
                <a:cs typeface="+mn-cs"/>
              </a:rPr>
              <a:t>klimaatneutrale</a:t>
            </a:r>
            <a:r>
              <a:rPr lang="nl-NL" sz="1200" b="0" kern="1200" baseline="0" dirty="0" smtClean="0">
                <a:solidFill>
                  <a:schemeClr val="tx1"/>
                </a:solidFill>
                <a:effectLst/>
                <a:latin typeface="+mn-lt"/>
                <a:ea typeface="+mn-ea"/>
                <a:cs typeface="+mn-cs"/>
              </a:rPr>
              <a:t> wereld.</a:t>
            </a:r>
            <a:endParaRPr lang="nl-NL" sz="1200" b="0" kern="1200" dirty="0" smtClean="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2EDAD1AA-683C-4D15-BD8B-904FFBA50DE1}" type="slidenum">
              <a:rPr lang="nl-NL" smtClean="0"/>
              <a:t>6</a:t>
            </a:fld>
            <a:endParaRPr lang="nl-NL"/>
          </a:p>
        </p:txBody>
      </p:sp>
    </p:spTree>
    <p:extLst>
      <p:ext uri="{BB962C8B-B14F-4D97-AF65-F5344CB8AC3E}">
        <p14:creationId xmlns:p14="http://schemas.microsoft.com/office/powerpoint/2010/main" val="3034113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smtClean="0"/>
              <a:t>De</a:t>
            </a:r>
            <a:r>
              <a:rPr lang="nl-NL" b="1" baseline="0" dirty="0" smtClean="0"/>
              <a:t> ambities van de glastuinbouw</a:t>
            </a:r>
          </a:p>
          <a:p>
            <a:endParaRPr lang="nl-NL" b="1" baseline="0" dirty="0" smtClean="0"/>
          </a:p>
          <a:p>
            <a:pPr eaLnBrk="1" fontAlgn="auto" hangingPunct="1">
              <a:spcBef>
                <a:spcPts val="0"/>
              </a:spcBef>
              <a:spcAft>
                <a:spcPts val="0"/>
              </a:spcAft>
              <a:defRPr/>
            </a:pPr>
            <a:r>
              <a:rPr lang="nl-NL" sz="1200" b="1" i="0" kern="1200" dirty="0" smtClean="0">
                <a:solidFill>
                  <a:schemeClr val="tx1"/>
                </a:solidFill>
                <a:effectLst/>
                <a:latin typeface="+mn-lt"/>
                <a:ea typeface="+mn-ea"/>
                <a:cs typeface="+mn-cs"/>
              </a:rPr>
              <a:t>Arbeid | 2025: Glastuinbouw als aantrekkelijke werkgever</a:t>
            </a:r>
            <a:r>
              <a:rPr lang="nl-NL" dirty="0" smtClean="0"/>
              <a:t/>
            </a:r>
            <a:br>
              <a:rPr lang="nl-NL" dirty="0" smtClean="0"/>
            </a:br>
            <a:r>
              <a:rPr lang="nl-NL" sz="1200" b="0" i="0" kern="1200" dirty="0" smtClean="0">
                <a:solidFill>
                  <a:schemeClr val="tx1"/>
                </a:solidFill>
                <a:effectLst/>
                <a:latin typeface="+mn-lt"/>
                <a:ea typeface="+mn-ea"/>
                <a:cs typeface="+mn-cs"/>
              </a:rPr>
              <a:t>Werknemers zijn ons kostbaarste kapitaal en onmisbaar voor een toekomstbestendige sector. In 2025 staat de glastuinbouw bekend als goede en aantrekkelijke werkgever die samen met werknemers een belangrijke bijdrage levert aan de ontwikkeling van de groene omgeving en de duurzame voedselketen.  </a:t>
            </a:r>
          </a:p>
          <a:p>
            <a:pPr eaLnBrk="1" fontAlgn="auto" hangingPunct="1">
              <a:spcBef>
                <a:spcPts val="0"/>
              </a:spcBef>
              <a:spcAft>
                <a:spcPts val="0"/>
              </a:spcAft>
              <a:defRPr/>
            </a:pPr>
            <a:endParaRPr lang="nl-NL" sz="1200" b="0" i="1" u="none" strike="noStrike" kern="1200" dirty="0" smtClean="0">
              <a:solidFill>
                <a:schemeClr val="tx1"/>
              </a:solidFill>
              <a:effectLst/>
              <a:latin typeface="+mn-lt"/>
              <a:ea typeface="+mn-ea"/>
              <a:cs typeface="+mn-cs"/>
            </a:endParaRPr>
          </a:p>
          <a:p>
            <a:pPr eaLnBrk="1" fontAlgn="auto" hangingPunct="1">
              <a:spcBef>
                <a:spcPts val="0"/>
              </a:spcBef>
              <a:spcAft>
                <a:spcPts val="0"/>
              </a:spcAft>
              <a:defRPr/>
            </a:pPr>
            <a:r>
              <a:rPr lang="nl-NL" sz="1200" b="1" i="0" kern="1200" dirty="0" smtClean="0">
                <a:solidFill>
                  <a:schemeClr val="tx1"/>
                </a:solidFill>
                <a:effectLst/>
                <a:latin typeface="+mn-lt"/>
                <a:ea typeface="+mn-ea"/>
                <a:cs typeface="+mn-cs"/>
              </a:rPr>
              <a:t>Water &amp; Omgeving | 2030: Ondernemen in duurzame harmonie met de omgeving</a:t>
            </a:r>
            <a:r>
              <a:rPr lang="nl-NL" dirty="0" smtClean="0"/>
              <a:t/>
            </a:r>
            <a:br>
              <a:rPr lang="nl-NL" dirty="0" smtClean="0"/>
            </a:br>
            <a:r>
              <a:rPr lang="nl-NL" sz="1200" b="0" i="0" kern="1200" dirty="0" smtClean="0">
                <a:solidFill>
                  <a:schemeClr val="tx1"/>
                </a:solidFill>
                <a:effectLst/>
                <a:latin typeface="+mn-lt"/>
                <a:ea typeface="+mn-ea"/>
                <a:cs typeface="+mn-cs"/>
              </a:rPr>
              <a:t>Groenten, fruit, bloemen en planten worden in 2030 volledig in harmonie met onze natuurlijke omgeving geteeld. Dit realiseren we door hergebruik water, zuivering reststromen, klimaatbestendige gietwatervoorziening, minimale lichtuitstoot en stimuleren biodiversiteit.</a:t>
            </a:r>
          </a:p>
          <a:p>
            <a:pPr eaLnBrk="1" fontAlgn="auto" hangingPunct="1">
              <a:spcBef>
                <a:spcPts val="0"/>
              </a:spcBef>
              <a:spcAft>
                <a:spcPts val="0"/>
              </a:spcAft>
              <a:defRPr/>
            </a:pPr>
            <a:endParaRPr lang="nl-NL" sz="1200" b="0" i="1" kern="1200" dirty="0" smtClean="0">
              <a:solidFill>
                <a:schemeClr val="tx1"/>
              </a:solidFill>
              <a:effectLst/>
              <a:latin typeface="+mn-lt"/>
              <a:ea typeface="+mn-ea"/>
              <a:cs typeface="+mn-cs"/>
            </a:endParaRPr>
          </a:p>
          <a:p>
            <a:pPr eaLnBrk="1" fontAlgn="auto" hangingPunct="1">
              <a:spcBef>
                <a:spcPts val="0"/>
              </a:spcBef>
              <a:spcAft>
                <a:spcPts val="0"/>
              </a:spcAft>
              <a:defRPr/>
            </a:pPr>
            <a:r>
              <a:rPr lang="nl-NL" sz="1200" b="1" i="0" kern="1200" dirty="0" smtClean="0">
                <a:solidFill>
                  <a:schemeClr val="tx1"/>
                </a:solidFill>
                <a:effectLst/>
                <a:latin typeface="+mn-lt"/>
                <a:ea typeface="+mn-ea"/>
                <a:cs typeface="+mn-cs"/>
              </a:rPr>
              <a:t>Plantgezondheid</a:t>
            </a:r>
            <a:r>
              <a:rPr lang="nl-NL" sz="1200" b="1" i="0" kern="1200" baseline="0" dirty="0" smtClean="0">
                <a:solidFill>
                  <a:schemeClr val="tx1"/>
                </a:solidFill>
                <a:effectLst/>
                <a:latin typeface="+mn-lt"/>
                <a:ea typeface="+mn-ea"/>
                <a:cs typeface="+mn-cs"/>
              </a:rPr>
              <a:t> | </a:t>
            </a:r>
            <a:r>
              <a:rPr lang="nl-NL" sz="1200" b="1" i="0" kern="1200" dirty="0" smtClean="0">
                <a:solidFill>
                  <a:schemeClr val="tx1"/>
                </a:solidFill>
                <a:effectLst/>
                <a:latin typeface="+mn-lt"/>
                <a:ea typeface="+mn-ea"/>
                <a:cs typeface="+mn-cs"/>
              </a:rPr>
              <a:t>2030: Biologisch ecosysteem in de circulaire kas (Kas als Ecosysteem)</a:t>
            </a:r>
            <a:r>
              <a:rPr lang="nl-NL" dirty="0" smtClean="0"/>
              <a:t/>
            </a:r>
            <a:br>
              <a:rPr lang="nl-NL" dirty="0" smtClean="0"/>
            </a:br>
            <a:r>
              <a:rPr lang="nl-NL" sz="1200" b="0" i="0" kern="1200" dirty="0" smtClean="0">
                <a:solidFill>
                  <a:schemeClr val="tx1"/>
                </a:solidFill>
                <a:effectLst/>
                <a:latin typeface="+mn-lt"/>
                <a:ea typeface="+mn-ea"/>
                <a:cs typeface="+mn-cs"/>
              </a:rPr>
              <a:t>In de Nederlandse kassen worden groente, fruit, bloemen en planten in 2030 geteeld binnen een robuust en weerbaar ecosysteem nagenoeg zonder residu op de producten.</a:t>
            </a:r>
          </a:p>
          <a:p>
            <a:pPr eaLnBrk="1" fontAlgn="auto" hangingPunct="1">
              <a:spcBef>
                <a:spcPts val="0"/>
              </a:spcBef>
              <a:spcAft>
                <a:spcPts val="0"/>
              </a:spcAft>
              <a:defRPr/>
            </a:pPr>
            <a:endParaRPr lang="nl-NL" altLang="nl-NL" sz="1200" dirty="0" smtClean="0"/>
          </a:p>
          <a:p>
            <a:pPr eaLnBrk="1" fontAlgn="auto" hangingPunct="1">
              <a:spcBef>
                <a:spcPts val="0"/>
              </a:spcBef>
              <a:spcAft>
                <a:spcPts val="0"/>
              </a:spcAft>
              <a:defRPr/>
            </a:pPr>
            <a:r>
              <a:rPr lang="nl-NL" sz="1200" b="1" i="0" kern="1200" dirty="0" smtClean="0">
                <a:solidFill>
                  <a:schemeClr val="tx1"/>
                </a:solidFill>
                <a:effectLst/>
                <a:latin typeface="+mn-lt"/>
                <a:ea typeface="+mn-ea"/>
                <a:cs typeface="+mn-cs"/>
              </a:rPr>
              <a:t>Energie | 2040: </a:t>
            </a:r>
            <a:r>
              <a:rPr lang="nl-NL" sz="1200" b="1" i="0" kern="1200" dirty="0" err="1" smtClean="0">
                <a:solidFill>
                  <a:schemeClr val="tx1"/>
                </a:solidFill>
                <a:effectLst/>
                <a:latin typeface="+mn-lt"/>
                <a:ea typeface="+mn-ea"/>
                <a:cs typeface="+mn-cs"/>
              </a:rPr>
              <a:t>Klimaatneutrale</a:t>
            </a:r>
            <a:r>
              <a:rPr lang="nl-NL" sz="1200" b="1" i="0" kern="1200" dirty="0" smtClean="0">
                <a:solidFill>
                  <a:schemeClr val="tx1"/>
                </a:solidFill>
                <a:effectLst/>
                <a:latin typeface="+mn-lt"/>
                <a:ea typeface="+mn-ea"/>
                <a:cs typeface="+mn-cs"/>
              </a:rPr>
              <a:t> kas</a:t>
            </a:r>
            <a:r>
              <a:rPr lang="nl-NL" dirty="0" smtClean="0"/>
              <a:t/>
            </a:r>
            <a:br>
              <a:rPr lang="nl-NL" dirty="0" smtClean="0"/>
            </a:br>
            <a:r>
              <a:rPr lang="nl-NL" sz="1200" b="0" i="0" kern="1200" dirty="0" smtClean="0">
                <a:solidFill>
                  <a:schemeClr val="tx1"/>
                </a:solidFill>
                <a:effectLst/>
                <a:latin typeface="+mn-lt"/>
                <a:ea typeface="+mn-ea"/>
                <a:cs typeface="+mn-cs"/>
              </a:rPr>
              <a:t>De energievoorziening in de glastuinbouw wordt op zo’n manier getransformeerd dat in 2040 vanuit kassen geen toename meer plaatsvindt van de hoeveelheid CO2 in de lucht.</a:t>
            </a:r>
            <a:endParaRPr lang="nl-NL" sz="1200" b="0" i="1" kern="1200" dirty="0" smtClean="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2EDAD1AA-683C-4D15-BD8B-904FFBA50DE1}" type="slidenum">
              <a:rPr lang="nl-NL" smtClean="0"/>
              <a:t>7</a:t>
            </a:fld>
            <a:endParaRPr lang="nl-NL"/>
          </a:p>
        </p:txBody>
      </p:sp>
    </p:spTree>
    <p:extLst>
      <p:ext uri="{BB962C8B-B14F-4D97-AF65-F5344CB8AC3E}">
        <p14:creationId xmlns:p14="http://schemas.microsoft.com/office/powerpoint/2010/main" val="10656768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smtClean="0"/>
              <a:t>Vanaf</a:t>
            </a:r>
            <a:r>
              <a:rPr lang="nl-NL" baseline="0" dirty="0" smtClean="0"/>
              <a:t> deze pagina begint het bedrijfsgedeelte. Voeg je bedrijfsnaam en logo 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smtClean="0"/>
              <a:t>Op de volgende sheets staan suggesties van onderwerpen genoemd. Kies wat je wil vertellen en vul informatie</a:t>
            </a:r>
            <a:r>
              <a:rPr lang="nl-NL" baseline="0" dirty="0" smtClean="0"/>
              <a:t> aan.</a:t>
            </a:r>
          </a:p>
        </p:txBody>
      </p:sp>
      <p:sp>
        <p:nvSpPr>
          <p:cNvPr id="4" name="Tijdelijke aanduiding voor dianummer 3"/>
          <p:cNvSpPr>
            <a:spLocks noGrp="1"/>
          </p:cNvSpPr>
          <p:nvPr>
            <p:ph type="sldNum" sz="quarter" idx="10"/>
          </p:nvPr>
        </p:nvSpPr>
        <p:spPr/>
        <p:txBody>
          <a:bodyPr/>
          <a:lstStyle/>
          <a:p>
            <a:fld id="{2EDAD1AA-683C-4D15-BD8B-904FFBA50DE1}" type="slidenum">
              <a:rPr lang="nl-NL" smtClean="0"/>
              <a:t>8</a:t>
            </a:fld>
            <a:endParaRPr lang="nl-NL"/>
          </a:p>
        </p:txBody>
      </p:sp>
    </p:spTree>
    <p:extLst>
      <p:ext uri="{BB962C8B-B14F-4D97-AF65-F5344CB8AC3E}">
        <p14:creationId xmlns:p14="http://schemas.microsoft.com/office/powerpoint/2010/main" val="36269215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nl-NL" dirty="0" smtClean="0"/>
              <a:t>Start</a:t>
            </a:r>
            <a:r>
              <a:rPr lang="nl-NL" baseline="0" dirty="0" smtClean="0"/>
              <a:t> het verhaal over jouw bedrijf met een korte geschiedenis, waar komt het bedrijf vandaan, ga vervolgens in op de ambities en de visie die het bedrijf heeft op de toekomst. Gebruik eventueel vervolgsheets voor het invoegen van foto’s en ander materiaal. Heb je een kort omschreven visie, zet deze dan op de </a:t>
            </a:r>
            <a:r>
              <a:rPr lang="nl-NL" baseline="0" dirty="0" err="1" smtClean="0"/>
              <a:t>powerpoint</a:t>
            </a:r>
            <a:r>
              <a:rPr lang="nl-NL" baseline="0" dirty="0" smtClean="0"/>
              <a:t>. </a:t>
            </a:r>
            <a:r>
              <a:rPr lang="nl-NL" sz="1200" dirty="0" smtClean="0">
                <a:effectLst/>
                <a:latin typeface="+mn-lt"/>
                <a:ea typeface="+mn-ea"/>
                <a:cs typeface="+mn-cs"/>
                <a:sym typeface="Calibri"/>
              </a:rPr>
              <a:t>Gebruik zo weinig mogelijk woorden op één sheet </a:t>
            </a:r>
            <a:r>
              <a:rPr lang="nl-NL" sz="1200" smtClean="0">
                <a:effectLst/>
                <a:latin typeface="+mn-lt"/>
                <a:ea typeface="+mn-ea"/>
                <a:cs typeface="+mn-cs"/>
                <a:sym typeface="Calibri"/>
              </a:rPr>
              <a:t>en gebruik</a:t>
            </a:r>
            <a:r>
              <a:rPr lang="nl-NL" sz="1200" baseline="0" smtClean="0">
                <a:effectLst/>
                <a:latin typeface="+mn-lt"/>
                <a:ea typeface="+mn-ea"/>
                <a:cs typeface="+mn-cs"/>
                <a:sym typeface="Calibri"/>
              </a:rPr>
              <a:t> </a:t>
            </a:r>
            <a:r>
              <a:rPr lang="nl-NL" sz="1200" smtClean="0">
                <a:effectLst/>
                <a:latin typeface="+mn-lt"/>
                <a:ea typeface="+mn-ea"/>
                <a:cs typeface="+mn-cs"/>
                <a:sym typeface="Calibri"/>
              </a:rPr>
              <a:t>begrijpbare </a:t>
            </a:r>
            <a:r>
              <a:rPr lang="nl-NL" sz="1200" dirty="0" smtClean="0">
                <a:effectLst/>
                <a:latin typeface="+mn-lt"/>
                <a:ea typeface="+mn-ea"/>
                <a:cs typeface="+mn-cs"/>
                <a:sym typeface="Calibri"/>
              </a:rPr>
              <a:t>taal.</a:t>
            </a:r>
          </a:p>
        </p:txBody>
      </p:sp>
      <p:sp>
        <p:nvSpPr>
          <p:cNvPr id="4" name="Tijdelijke aanduiding voor dianummer 3"/>
          <p:cNvSpPr>
            <a:spLocks noGrp="1"/>
          </p:cNvSpPr>
          <p:nvPr>
            <p:ph type="sldNum" sz="quarter" idx="10"/>
          </p:nvPr>
        </p:nvSpPr>
        <p:spPr/>
        <p:txBody>
          <a:bodyPr/>
          <a:lstStyle/>
          <a:p>
            <a:fld id="{2EDAD1AA-683C-4D15-BD8B-904FFBA50DE1}" type="slidenum">
              <a:rPr lang="nl-NL" smtClean="0"/>
              <a:t>9</a:t>
            </a:fld>
            <a:endParaRPr lang="nl-NL"/>
          </a:p>
        </p:txBody>
      </p:sp>
    </p:spTree>
    <p:extLst>
      <p:ext uri="{BB962C8B-B14F-4D97-AF65-F5344CB8AC3E}">
        <p14:creationId xmlns:p14="http://schemas.microsoft.com/office/powerpoint/2010/main" val="15663817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1597819"/>
            <a:ext cx="7772400" cy="1102519"/>
          </a:xfrm>
        </p:spPr>
        <p:txBody>
          <a:bodyPr/>
          <a:lstStyle/>
          <a:p>
            <a:r>
              <a:rPr lang="nl-NL" smtClean="0"/>
              <a:t>Klik om de stijl te bewerken</a:t>
            </a:r>
            <a:endParaRPr lang="nl-NL"/>
          </a:p>
        </p:txBody>
      </p:sp>
      <p:sp>
        <p:nvSpPr>
          <p:cNvPr id="3" name="Subtitel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lvl1pPr>
              <a:defRPr/>
            </a:lvl1pPr>
          </a:lstStyle>
          <a:p>
            <a:pPr>
              <a:defRPr/>
            </a:pPr>
            <a:fld id="{0FD18E80-3FD5-4834-9BB6-B2AF642E6FB9}" type="datetimeFigureOut">
              <a:rPr lang="nl-NL"/>
              <a:pPr>
                <a:defRPr/>
              </a:pPr>
              <a:t>8-6-2023</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26F72C8E-5257-40F2-89B4-E7022D003FC9}" type="slidenum">
              <a:rPr lang="nl-NL"/>
              <a:pPr>
                <a:defRPr/>
              </a:pPr>
              <a:t>‹nr.›</a:t>
            </a:fld>
            <a:endParaRPr lang="nl-NL"/>
          </a:p>
        </p:txBody>
      </p:sp>
    </p:spTree>
    <p:extLst>
      <p:ext uri="{BB962C8B-B14F-4D97-AF65-F5344CB8AC3E}">
        <p14:creationId xmlns:p14="http://schemas.microsoft.com/office/powerpoint/2010/main" val="7639992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pPr>
              <a:defRPr/>
            </a:pPr>
            <a:fld id="{510FB40A-237B-45DE-BD0E-6CA1CBC6046F}" type="datetimeFigureOut">
              <a:rPr lang="nl-NL"/>
              <a:pPr>
                <a:defRPr/>
              </a:pPr>
              <a:t>8-6-2023</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5B74BFF5-5CF1-45C0-8D15-2D2055AC62EC}" type="slidenum">
              <a:rPr lang="nl-NL"/>
              <a:pPr>
                <a:defRPr/>
              </a:pPr>
              <a:t>‹nr.›</a:t>
            </a:fld>
            <a:endParaRPr lang="nl-NL"/>
          </a:p>
        </p:txBody>
      </p:sp>
    </p:spTree>
    <p:extLst>
      <p:ext uri="{BB962C8B-B14F-4D97-AF65-F5344CB8AC3E}">
        <p14:creationId xmlns:p14="http://schemas.microsoft.com/office/powerpoint/2010/main" val="30458611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05979"/>
            <a:ext cx="2057400" cy="4388644"/>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05979"/>
            <a:ext cx="6019800" cy="4388644"/>
          </a:xfrm>
        </p:spPr>
        <p:txBody>
          <a:bodyPr vert="eaVe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pPr>
              <a:defRPr/>
            </a:pPr>
            <a:fld id="{C5497686-2584-4A62-BC02-140600D2455B}" type="datetimeFigureOut">
              <a:rPr lang="nl-NL"/>
              <a:pPr>
                <a:defRPr/>
              </a:pPr>
              <a:t>8-6-2023</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76C67EFA-EC48-4CB2-93E2-AB4D6BA8608A}" type="slidenum">
              <a:rPr lang="nl-NL"/>
              <a:pPr>
                <a:defRPr/>
              </a:pPr>
              <a:t>‹nr.›</a:t>
            </a:fld>
            <a:endParaRPr lang="nl-NL"/>
          </a:p>
        </p:txBody>
      </p:sp>
    </p:spTree>
    <p:extLst>
      <p:ext uri="{BB962C8B-B14F-4D97-AF65-F5344CB8AC3E}">
        <p14:creationId xmlns:p14="http://schemas.microsoft.com/office/powerpoint/2010/main" val="30318844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pPr>
              <a:defRPr/>
            </a:pPr>
            <a:fld id="{2F84B306-A012-4C17-908D-A13B008094F3}" type="datetimeFigureOut">
              <a:rPr lang="nl-NL"/>
              <a:pPr>
                <a:defRPr/>
              </a:pPr>
              <a:t>8-6-2023</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D215D671-E615-440B-B7B2-0DE3E726679F}" type="slidenum">
              <a:rPr lang="nl-NL"/>
              <a:pPr>
                <a:defRPr/>
              </a:pPr>
              <a:t>‹nr.›</a:t>
            </a:fld>
            <a:endParaRPr lang="nl-NL"/>
          </a:p>
        </p:txBody>
      </p:sp>
    </p:spTree>
    <p:extLst>
      <p:ext uri="{BB962C8B-B14F-4D97-AF65-F5344CB8AC3E}">
        <p14:creationId xmlns:p14="http://schemas.microsoft.com/office/powerpoint/2010/main" val="34831621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3305176"/>
            <a:ext cx="7772400" cy="1021556"/>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Tekststijl van het model bewerken</a:t>
            </a:r>
          </a:p>
        </p:txBody>
      </p:sp>
      <p:sp>
        <p:nvSpPr>
          <p:cNvPr id="4" name="Tijdelijke aanduiding voor datum 3"/>
          <p:cNvSpPr>
            <a:spLocks noGrp="1"/>
          </p:cNvSpPr>
          <p:nvPr>
            <p:ph type="dt" sz="half" idx="10"/>
          </p:nvPr>
        </p:nvSpPr>
        <p:spPr/>
        <p:txBody>
          <a:bodyPr/>
          <a:lstStyle>
            <a:lvl1pPr>
              <a:defRPr/>
            </a:lvl1pPr>
          </a:lstStyle>
          <a:p>
            <a:pPr>
              <a:defRPr/>
            </a:pPr>
            <a:fld id="{CA558E72-2634-49D2-96C9-B7A3A5DCC480}" type="datetimeFigureOut">
              <a:rPr lang="nl-NL"/>
              <a:pPr>
                <a:defRPr/>
              </a:pPr>
              <a:t>8-6-2023</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F82B0C03-C811-4B37-B218-12CE758CB70B}" type="slidenum">
              <a:rPr lang="nl-NL"/>
              <a:pPr>
                <a:defRPr/>
              </a:pPr>
              <a:t>‹nr.›</a:t>
            </a:fld>
            <a:endParaRPr lang="nl-NL"/>
          </a:p>
        </p:txBody>
      </p:sp>
    </p:spTree>
    <p:extLst>
      <p:ext uri="{BB962C8B-B14F-4D97-AF65-F5344CB8AC3E}">
        <p14:creationId xmlns:p14="http://schemas.microsoft.com/office/powerpoint/2010/main" val="22197648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3"/>
          <p:cNvSpPr>
            <a:spLocks noGrp="1"/>
          </p:cNvSpPr>
          <p:nvPr>
            <p:ph type="dt" sz="half" idx="10"/>
          </p:nvPr>
        </p:nvSpPr>
        <p:spPr/>
        <p:txBody>
          <a:bodyPr/>
          <a:lstStyle>
            <a:lvl1pPr>
              <a:defRPr/>
            </a:lvl1pPr>
          </a:lstStyle>
          <a:p>
            <a:pPr>
              <a:defRPr/>
            </a:pPr>
            <a:fld id="{4330C9D2-CD3D-461D-BB00-C1031407E791}" type="datetimeFigureOut">
              <a:rPr lang="nl-NL"/>
              <a:pPr>
                <a:defRPr/>
              </a:pPr>
              <a:t>8-6-2023</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endParaRPr lang="nl-NL"/>
          </a:p>
        </p:txBody>
      </p:sp>
      <p:sp>
        <p:nvSpPr>
          <p:cNvPr id="7" name="Tijdelijke aanduiding voor dianummer 5"/>
          <p:cNvSpPr>
            <a:spLocks noGrp="1"/>
          </p:cNvSpPr>
          <p:nvPr>
            <p:ph type="sldNum" sz="quarter" idx="12"/>
          </p:nvPr>
        </p:nvSpPr>
        <p:spPr/>
        <p:txBody>
          <a:bodyPr/>
          <a:lstStyle>
            <a:lvl1pPr>
              <a:defRPr/>
            </a:lvl1pPr>
          </a:lstStyle>
          <a:p>
            <a:pPr>
              <a:defRPr/>
            </a:pPr>
            <a:fld id="{4A9720EA-0B27-455B-93F0-A1D83E9CBE47}" type="slidenum">
              <a:rPr lang="nl-NL"/>
              <a:pPr>
                <a:defRPr/>
              </a:pPr>
              <a:t>‹nr.›</a:t>
            </a:fld>
            <a:endParaRPr lang="nl-NL"/>
          </a:p>
        </p:txBody>
      </p:sp>
    </p:spTree>
    <p:extLst>
      <p:ext uri="{BB962C8B-B14F-4D97-AF65-F5344CB8AC3E}">
        <p14:creationId xmlns:p14="http://schemas.microsoft.com/office/powerpoint/2010/main" val="19557532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4" name="Tijdelijke aanduiding voor inhoud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6" name="Tijdelijke aanduiding voor inhoud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3"/>
          <p:cNvSpPr>
            <a:spLocks noGrp="1"/>
          </p:cNvSpPr>
          <p:nvPr>
            <p:ph type="dt" sz="half" idx="10"/>
          </p:nvPr>
        </p:nvSpPr>
        <p:spPr/>
        <p:txBody>
          <a:bodyPr/>
          <a:lstStyle>
            <a:lvl1pPr>
              <a:defRPr/>
            </a:lvl1pPr>
          </a:lstStyle>
          <a:p>
            <a:pPr>
              <a:defRPr/>
            </a:pPr>
            <a:fld id="{F2FF8AC4-A6A3-45E9-A948-0E26D245AB3A}" type="datetimeFigureOut">
              <a:rPr lang="nl-NL"/>
              <a:pPr>
                <a:defRPr/>
              </a:pPr>
              <a:t>8-6-2023</a:t>
            </a:fld>
            <a:endParaRPr lang="nl-NL"/>
          </a:p>
        </p:txBody>
      </p:sp>
      <p:sp>
        <p:nvSpPr>
          <p:cNvPr id="8" name="Tijdelijke aanduiding voor voettekst 4"/>
          <p:cNvSpPr>
            <a:spLocks noGrp="1"/>
          </p:cNvSpPr>
          <p:nvPr>
            <p:ph type="ftr" sz="quarter" idx="11"/>
          </p:nvPr>
        </p:nvSpPr>
        <p:spPr/>
        <p:txBody>
          <a:bodyPr/>
          <a:lstStyle>
            <a:lvl1pPr>
              <a:defRPr/>
            </a:lvl1pPr>
          </a:lstStyle>
          <a:p>
            <a:pPr>
              <a:defRPr/>
            </a:pPr>
            <a:endParaRPr lang="nl-NL"/>
          </a:p>
        </p:txBody>
      </p:sp>
      <p:sp>
        <p:nvSpPr>
          <p:cNvPr id="9" name="Tijdelijke aanduiding voor dianummer 5"/>
          <p:cNvSpPr>
            <a:spLocks noGrp="1"/>
          </p:cNvSpPr>
          <p:nvPr>
            <p:ph type="sldNum" sz="quarter" idx="12"/>
          </p:nvPr>
        </p:nvSpPr>
        <p:spPr/>
        <p:txBody>
          <a:bodyPr/>
          <a:lstStyle>
            <a:lvl1pPr>
              <a:defRPr/>
            </a:lvl1pPr>
          </a:lstStyle>
          <a:p>
            <a:pPr>
              <a:defRPr/>
            </a:pPr>
            <a:fld id="{6025A95D-139D-4DCB-B7E4-8F9A15CC9568}" type="slidenum">
              <a:rPr lang="nl-NL"/>
              <a:pPr>
                <a:defRPr/>
              </a:pPr>
              <a:t>‹nr.›</a:t>
            </a:fld>
            <a:endParaRPr lang="nl-NL"/>
          </a:p>
        </p:txBody>
      </p:sp>
    </p:spTree>
    <p:extLst>
      <p:ext uri="{BB962C8B-B14F-4D97-AF65-F5344CB8AC3E}">
        <p14:creationId xmlns:p14="http://schemas.microsoft.com/office/powerpoint/2010/main" val="34938857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3"/>
          <p:cNvSpPr>
            <a:spLocks noGrp="1"/>
          </p:cNvSpPr>
          <p:nvPr>
            <p:ph type="dt" sz="half" idx="10"/>
          </p:nvPr>
        </p:nvSpPr>
        <p:spPr/>
        <p:txBody>
          <a:bodyPr/>
          <a:lstStyle>
            <a:lvl1pPr>
              <a:defRPr/>
            </a:lvl1pPr>
          </a:lstStyle>
          <a:p>
            <a:pPr>
              <a:defRPr/>
            </a:pPr>
            <a:fld id="{AAB80C2F-3E95-4FDE-B623-D2A343296A41}" type="datetimeFigureOut">
              <a:rPr lang="nl-NL"/>
              <a:pPr>
                <a:defRPr/>
              </a:pPr>
              <a:t>8-6-2023</a:t>
            </a:fld>
            <a:endParaRPr lang="nl-NL"/>
          </a:p>
        </p:txBody>
      </p:sp>
      <p:sp>
        <p:nvSpPr>
          <p:cNvPr id="4" name="Tijdelijke aanduiding voor voettekst 4"/>
          <p:cNvSpPr>
            <a:spLocks noGrp="1"/>
          </p:cNvSpPr>
          <p:nvPr>
            <p:ph type="ftr" sz="quarter" idx="11"/>
          </p:nvPr>
        </p:nvSpPr>
        <p:spPr/>
        <p:txBody>
          <a:bodyPr/>
          <a:lstStyle>
            <a:lvl1pPr>
              <a:defRPr/>
            </a:lvl1pPr>
          </a:lstStyle>
          <a:p>
            <a:pPr>
              <a:defRPr/>
            </a:pPr>
            <a:endParaRPr lang="nl-NL"/>
          </a:p>
        </p:txBody>
      </p:sp>
      <p:sp>
        <p:nvSpPr>
          <p:cNvPr id="5" name="Tijdelijke aanduiding voor dianummer 5"/>
          <p:cNvSpPr>
            <a:spLocks noGrp="1"/>
          </p:cNvSpPr>
          <p:nvPr>
            <p:ph type="sldNum" sz="quarter" idx="12"/>
          </p:nvPr>
        </p:nvSpPr>
        <p:spPr/>
        <p:txBody>
          <a:bodyPr/>
          <a:lstStyle>
            <a:lvl1pPr>
              <a:defRPr/>
            </a:lvl1pPr>
          </a:lstStyle>
          <a:p>
            <a:pPr>
              <a:defRPr/>
            </a:pPr>
            <a:fld id="{BA745661-62BB-42A3-ABC8-2B7CC6F2E0E1}" type="slidenum">
              <a:rPr lang="nl-NL"/>
              <a:pPr>
                <a:defRPr/>
              </a:pPr>
              <a:t>‹nr.›</a:t>
            </a:fld>
            <a:endParaRPr lang="nl-NL"/>
          </a:p>
        </p:txBody>
      </p:sp>
    </p:spTree>
    <p:extLst>
      <p:ext uri="{BB962C8B-B14F-4D97-AF65-F5344CB8AC3E}">
        <p14:creationId xmlns:p14="http://schemas.microsoft.com/office/powerpoint/2010/main" val="32228068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3"/>
          <p:cNvSpPr>
            <a:spLocks noGrp="1"/>
          </p:cNvSpPr>
          <p:nvPr>
            <p:ph type="dt" sz="half" idx="10"/>
          </p:nvPr>
        </p:nvSpPr>
        <p:spPr/>
        <p:txBody>
          <a:bodyPr/>
          <a:lstStyle>
            <a:lvl1pPr>
              <a:defRPr/>
            </a:lvl1pPr>
          </a:lstStyle>
          <a:p>
            <a:pPr>
              <a:defRPr/>
            </a:pPr>
            <a:fld id="{2F0FE35A-9DC0-4071-8F0A-814E3E794905}" type="datetimeFigureOut">
              <a:rPr lang="nl-NL"/>
              <a:pPr>
                <a:defRPr/>
              </a:pPr>
              <a:t>8-6-2023</a:t>
            </a:fld>
            <a:endParaRPr lang="nl-NL"/>
          </a:p>
        </p:txBody>
      </p:sp>
      <p:sp>
        <p:nvSpPr>
          <p:cNvPr id="3" name="Tijdelijke aanduiding voor voettekst 4"/>
          <p:cNvSpPr>
            <a:spLocks noGrp="1"/>
          </p:cNvSpPr>
          <p:nvPr>
            <p:ph type="ftr" sz="quarter" idx="11"/>
          </p:nvPr>
        </p:nvSpPr>
        <p:spPr/>
        <p:txBody>
          <a:bodyPr/>
          <a:lstStyle>
            <a:lvl1pPr>
              <a:defRPr/>
            </a:lvl1pPr>
          </a:lstStyle>
          <a:p>
            <a:pPr>
              <a:defRPr/>
            </a:pPr>
            <a:endParaRPr lang="nl-NL"/>
          </a:p>
        </p:txBody>
      </p:sp>
      <p:sp>
        <p:nvSpPr>
          <p:cNvPr id="4" name="Tijdelijke aanduiding voor dianummer 5"/>
          <p:cNvSpPr>
            <a:spLocks noGrp="1"/>
          </p:cNvSpPr>
          <p:nvPr>
            <p:ph type="sldNum" sz="quarter" idx="12"/>
          </p:nvPr>
        </p:nvSpPr>
        <p:spPr/>
        <p:txBody>
          <a:bodyPr/>
          <a:lstStyle>
            <a:lvl1pPr>
              <a:defRPr/>
            </a:lvl1pPr>
          </a:lstStyle>
          <a:p>
            <a:pPr>
              <a:defRPr/>
            </a:pPr>
            <a:fld id="{84896A19-CC8F-48CB-9152-AD5085139249}" type="slidenum">
              <a:rPr lang="nl-NL"/>
              <a:pPr>
                <a:defRPr/>
              </a:pPr>
              <a:t>‹nr.›</a:t>
            </a:fld>
            <a:endParaRPr lang="nl-NL"/>
          </a:p>
        </p:txBody>
      </p:sp>
    </p:spTree>
    <p:extLst>
      <p:ext uri="{BB962C8B-B14F-4D97-AF65-F5344CB8AC3E}">
        <p14:creationId xmlns:p14="http://schemas.microsoft.com/office/powerpoint/2010/main" val="25107265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1" y="204787"/>
            <a:ext cx="3008313" cy="871538"/>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Tekststijl van het model bewerken</a:t>
            </a:r>
          </a:p>
        </p:txBody>
      </p:sp>
      <p:sp>
        <p:nvSpPr>
          <p:cNvPr id="5" name="Tijdelijke aanduiding voor datum 3"/>
          <p:cNvSpPr>
            <a:spLocks noGrp="1"/>
          </p:cNvSpPr>
          <p:nvPr>
            <p:ph type="dt" sz="half" idx="10"/>
          </p:nvPr>
        </p:nvSpPr>
        <p:spPr/>
        <p:txBody>
          <a:bodyPr/>
          <a:lstStyle>
            <a:lvl1pPr>
              <a:defRPr/>
            </a:lvl1pPr>
          </a:lstStyle>
          <a:p>
            <a:pPr>
              <a:defRPr/>
            </a:pPr>
            <a:fld id="{D06FA459-47F1-47FD-9C8A-CF641E4779E3}" type="datetimeFigureOut">
              <a:rPr lang="nl-NL"/>
              <a:pPr>
                <a:defRPr/>
              </a:pPr>
              <a:t>8-6-2023</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endParaRPr lang="nl-NL"/>
          </a:p>
        </p:txBody>
      </p:sp>
      <p:sp>
        <p:nvSpPr>
          <p:cNvPr id="7" name="Tijdelijke aanduiding voor dianummer 5"/>
          <p:cNvSpPr>
            <a:spLocks noGrp="1"/>
          </p:cNvSpPr>
          <p:nvPr>
            <p:ph type="sldNum" sz="quarter" idx="12"/>
          </p:nvPr>
        </p:nvSpPr>
        <p:spPr/>
        <p:txBody>
          <a:bodyPr/>
          <a:lstStyle>
            <a:lvl1pPr>
              <a:defRPr/>
            </a:lvl1pPr>
          </a:lstStyle>
          <a:p>
            <a:pPr>
              <a:defRPr/>
            </a:pPr>
            <a:fld id="{AA103C40-D5BA-483B-8CFF-2F130051B341}" type="slidenum">
              <a:rPr lang="nl-NL"/>
              <a:pPr>
                <a:defRPr/>
              </a:pPr>
              <a:t>‹nr.›</a:t>
            </a:fld>
            <a:endParaRPr lang="nl-NL"/>
          </a:p>
        </p:txBody>
      </p:sp>
    </p:spTree>
    <p:extLst>
      <p:ext uri="{BB962C8B-B14F-4D97-AF65-F5344CB8AC3E}">
        <p14:creationId xmlns:p14="http://schemas.microsoft.com/office/powerpoint/2010/main" val="26774697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3600450"/>
            <a:ext cx="5486400" cy="425054"/>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nl-NL" noProof="0" smtClean="0"/>
              <a:t>Klik op het pictogram als u een afbeelding wilt toevoegen</a:t>
            </a:r>
            <a:endParaRPr lang="nl-NL" noProof="0"/>
          </a:p>
        </p:txBody>
      </p:sp>
      <p:sp>
        <p:nvSpPr>
          <p:cNvPr id="4" name="Tijdelijke aanduiding voor tekst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Tekststijl van het model bewerken</a:t>
            </a:r>
          </a:p>
        </p:txBody>
      </p:sp>
      <p:sp>
        <p:nvSpPr>
          <p:cNvPr id="5" name="Tijdelijke aanduiding voor datum 3"/>
          <p:cNvSpPr>
            <a:spLocks noGrp="1"/>
          </p:cNvSpPr>
          <p:nvPr>
            <p:ph type="dt" sz="half" idx="10"/>
          </p:nvPr>
        </p:nvSpPr>
        <p:spPr/>
        <p:txBody>
          <a:bodyPr/>
          <a:lstStyle>
            <a:lvl1pPr>
              <a:defRPr/>
            </a:lvl1pPr>
          </a:lstStyle>
          <a:p>
            <a:pPr>
              <a:defRPr/>
            </a:pPr>
            <a:fld id="{C718E44A-77A5-45DB-AC98-65BABD86B99E}" type="datetimeFigureOut">
              <a:rPr lang="nl-NL"/>
              <a:pPr>
                <a:defRPr/>
              </a:pPr>
              <a:t>8-6-2023</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endParaRPr lang="nl-NL"/>
          </a:p>
        </p:txBody>
      </p:sp>
      <p:sp>
        <p:nvSpPr>
          <p:cNvPr id="7" name="Tijdelijke aanduiding voor dianummer 5"/>
          <p:cNvSpPr>
            <a:spLocks noGrp="1"/>
          </p:cNvSpPr>
          <p:nvPr>
            <p:ph type="sldNum" sz="quarter" idx="12"/>
          </p:nvPr>
        </p:nvSpPr>
        <p:spPr/>
        <p:txBody>
          <a:bodyPr/>
          <a:lstStyle>
            <a:lvl1pPr>
              <a:defRPr/>
            </a:lvl1pPr>
          </a:lstStyle>
          <a:p>
            <a:pPr>
              <a:defRPr/>
            </a:pPr>
            <a:fld id="{34B8AF96-8E87-4A60-ACCF-02863246968D}" type="slidenum">
              <a:rPr lang="nl-NL"/>
              <a:pPr>
                <a:defRPr/>
              </a:pPr>
              <a:t>‹nr.›</a:t>
            </a:fld>
            <a:endParaRPr lang="nl-NL"/>
          </a:p>
        </p:txBody>
      </p:sp>
    </p:spTree>
    <p:extLst>
      <p:ext uri="{BB962C8B-B14F-4D97-AF65-F5344CB8AC3E}">
        <p14:creationId xmlns:p14="http://schemas.microsoft.com/office/powerpoint/2010/main" val="11617631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jdelijke aanduiding voor titel 1"/>
          <p:cNvSpPr>
            <a:spLocks noGrp="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l-NL" altLang="nl-NL" smtClean="0"/>
              <a:t>Titelstijl van model bewerken</a:t>
            </a:r>
          </a:p>
        </p:txBody>
      </p:sp>
      <p:sp>
        <p:nvSpPr>
          <p:cNvPr id="1027" name="Tijdelijke aanduiding voor tekst 2"/>
          <p:cNvSpPr>
            <a:spLocks noGrp="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nl-NL" smtClean="0"/>
              <a:t>Klik om de tekststijl van het model te bewerken</a:t>
            </a:r>
          </a:p>
          <a:p>
            <a:pPr lvl="1"/>
            <a:r>
              <a:rPr lang="nl-NL" altLang="nl-NL" smtClean="0"/>
              <a:t>Tweede niveau</a:t>
            </a:r>
          </a:p>
          <a:p>
            <a:pPr lvl="2"/>
            <a:r>
              <a:rPr lang="nl-NL" altLang="nl-NL" smtClean="0"/>
              <a:t>Derde niveau</a:t>
            </a:r>
          </a:p>
          <a:p>
            <a:pPr lvl="3"/>
            <a:r>
              <a:rPr lang="nl-NL" altLang="nl-NL" smtClean="0"/>
              <a:t>Vierde niveau</a:t>
            </a:r>
          </a:p>
          <a:p>
            <a:pPr lvl="4"/>
            <a:r>
              <a:rPr lang="nl-NL" altLang="nl-NL" smtClean="0"/>
              <a:t>Vijfde niveau</a:t>
            </a:r>
          </a:p>
        </p:txBody>
      </p:sp>
      <p:sp>
        <p:nvSpPr>
          <p:cNvPr id="4" name="Tijdelijke aanduiding voor datum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36DAD14C-BE50-4A41-AA88-48DD54187730}" type="datetimeFigureOut">
              <a:rPr lang="nl-NL"/>
              <a:pPr>
                <a:defRPr/>
              </a:pPr>
              <a:t>8-6-2023</a:t>
            </a:fld>
            <a:endParaRPr lang="nl-NL"/>
          </a:p>
        </p:txBody>
      </p:sp>
      <p:sp>
        <p:nvSpPr>
          <p:cNvPr id="5" name="Tijdelijke aanduiding voor voettekst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nl-NL"/>
          </a:p>
        </p:txBody>
      </p:sp>
      <p:sp>
        <p:nvSpPr>
          <p:cNvPr id="6" name="Tijdelijke aanduiding voor dianumm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7959C5C8-C530-48A7-9AB0-E71D900C89BC}" type="slidenum">
              <a:rPr lang="nl-NL"/>
              <a:pPr>
                <a:defRPr/>
              </a:pPr>
              <a:t>‹nr.›</a:t>
            </a:fld>
            <a:endParaRPr lang="nl-N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fontAlgn="base" hangingPunct="1">
        <a:spcBef>
          <a:spcPct val="0"/>
        </a:spcBef>
        <a:spcAft>
          <a:spcPct val="0"/>
        </a:spcAft>
        <a:defRPr sz="4400" kern="1200">
          <a:solidFill>
            <a:schemeClr val="tx1"/>
          </a:solidFill>
          <a:latin typeface="+mj-lt"/>
          <a:ea typeface="+mj-ea"/>
          <a:cs typeface="+mj-cs"/>
        </a:defRPr>
      </a:lvl1pPr>
      <a:lvl2pPr algn="ctr" defTabSz="457200" rtl="0" eaLnBrk="1" fontAlgn="base" hangingPunct="1">
        <a:spcBef>
          <a:spcPct val="0"/>
        </a:spcBef>
        <a:spcAft>
          <a:spcPct val="0"/>
        </a:spcAft>
        <a:defRPr sz="4400">
          <a:solidFill>
            <a:schemeClr val="tx1"/>
          </a:solidFill>
          <a:latin typeface="Calibri" pitchFamily="34" charset="0"/>
        </a:defRPr>
      </a:lvl2pPr>
      <a:lvl3pPr algn="ctr" defTabSz="457200" rtl="0" eaLnBrk="1" fontAlgn="base" hangingPunct="1">
        <a:spcBef>
          <a:spcPct val="0"/>
        </a:spcBef>
        <a:spcAft>
          <a:spcPct val="0"/>
        </a:spcAft>
        <a:defRPr sz="4400">
          <a:solidFill>
            <a:schemeClr val="tx1"/>
          </a:solidFill>
          <a:latin typeface="Calibri" pitchFamily="34" charset="0"/>
        </a:defRPr>
      </a:lvl3pPr>
      <a:lvl4pPr algn="ctr" defTabSz="457200" rtl="0" eaLnBrk="1" fontAlgn="base" hangingPunct="1">
        <a:spcBef>
          <a:spcPct val="0"/>
        </a:spcBef>
        <a:spcAft>
          <a:spcPct val="0"/>
        </a:spcAft>
        <a:defRPr sz="4400">
          <a:solidFill>
            <a:schemeClr val="tx1"/>
          </a:solidFill>
          <a:latin typeface="Calibri" pitchFamily="34" charset="0"/>
        </a:defRPr>
      </a:lvl4pPr>
      <a:lvl5pPr algn="ctr" defTabSz="457200" rtl="0" eaLnBrk="1" fontAlgn="base" hangingPunct="1">
        <a:spcBef>
          <a:spcPct val="0"/>
        </a:spcBef>
        <a:spcAft>
          <a:spcPct val="0"/>
        </a:spcAft>
        <a:defRPr sz="4400">
          <a:solidFill>
            <a:schemeClr val="tx1"/>
          </a:solidFill>
          <a:latin typeface="Calibri" pitchFamily="34" charset="0"/>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defTabSz="457200"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hyperlink" Target="https://www.youtube.com/watch?v=jdEnAywteb8"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7.jpg"/><Relationship Id="rId3" Type="http://schemas.openxmlformats.org/officeDocument/2006/relationships/image" Target="../media/image2.png"/><Relationship Id="rId7" Type="http://schemas.openxmlformats.org/officeDocument/2006/relationships/image" Target="../media/image16.jp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 Id="rId9" Type="http://schemas.openxmlformats.org/officeDocument/2006/relationships/image" Target="../media/image18.jp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2.jp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85"/>
            <a:ext cx="9144000" cy="5140929"/>
          </a:xfrm>
          <a:prstGeom prst="rect">
            <a:avLst/>
          </a:prstGeom>
        </p:spPr>
      </p:pic>
      <p:sp>
        <p:nvSpPr>
          <p:cNvPr id="2052" name="Tekstvak 5"/>
          <p:cNvSpPr txBox="1">
            <a:spLocks noChangeArrowheads="1"/>
          </p:cNvSpPr>
          <p:nvPr/>
        </p:nvSpPr>
        <p:spPr bwMode="auto">
          <a:xfrm>
            <a:off x="231776" y="1683015"/>
            <a:ext cx="3990028"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nl-NL" altLang="nl-NL" sz="4000" b="1" dirty="0" smtClean="0">
                <a:latin typeface="Gill Sans"/>
                <a:ea typeface="Gill Sans SemiBold"/>
                <a:cs typeface="Gill Sans SemiBold"/>
              </a:rPr>
              <a:t>Glastuinbouw</a:t>
            </a:r>
          </a:p>
          <a:p>
            <a:r>
              <a:rPr lang="nl-NL" altLang="nl-NL" sz="4000" b="1" dirty="0" smtClean="0">
                <a:latin typeface="Gill Sans"/>
                <a:ea typeface="Gill Sans SemiBold"/>
                <a:cs typeface="Gill Sans SemiBold"/>
              </a:rPr>
              <a:t>in beeld</a:t>
            </a:r>
            <a:endParaRPr lang="nl-NL" altLang="nl-NL" sz="4000" b="1" dirty="0">
              <a:latin typeface="Gill Sans"/>
              <a:ea typeface="Gill Sans SemiBold"/>
              <a:cs typeface="Gill Sans SemiBold"/>
            </a:endParaRPr>
          </a:p>
        </p:txBody>
      </p:sp>
      <p:sp>
        <p:nvSpPr>
          <p:cNvPr id="9" name="Tekstvak 6"/>
          <p:cNvSpPr txBox="1">
            <a:spLocks noChangeArrowheads="1"/>
          </p:cNvSpPr>
          <p:nvPr/>
        </p:nvSpPr>
        <p:spPr bwMode="auto">
          <a:xfrm>
            <a:off x="231776" y="257215"/>
            <a:ext cx="256031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defTabSz="4572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fontAlgn="base">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nl-NL" altLang="nl-NL" sz="2000" dirty="0" smtClean="0">
                <a:solidFill>
                  <a:srgbClr val="10AADE"/>
                </a:solidFill>
                <a:latin typeface="Gill Sans"/>
                <a:ea typeface="Gill Sans"/>
                <a:cs typeface="Gill Sans"/>
              </a:rPr>
              <a:t>[datum] | [naam]</a:t>
            </a:r>
            <a:endParaRPr lang="nl-NL" altLang="nl-NL" sz="2000" dirty="0">
              <a:solidFill>
                <a:srgbClr val="10AADE"/>
              </a:solidFill>
              <a:latin typeface="Gill Sans"/>
              <a:ea typeface="Gill Sans"/>
              <a:cs typeface="Gill San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85"/>
            <a:ext cx="9144000" cy="5142929"/>
          </a:xfrm>
          <a:prstGeom prst="rect">
            <a:avLst/>
          </a:prstGeom>
        </p:spPr>
      </p:pic>
      <p:sp>
        <p:nvSpPr>
          <p:cNvPr id="18438" name="Tekstvak 8"/>
          <p:cNvSpPr txBox="1">
            <a:spLocks noChangeArrowheads="1"/>
          </p:cNvSpPr>
          <p:nvPr/>
        </p:nvSpPr>
        <p:spPr bwMode="auto">
          <a:xfrm>
            <a:off x="231776" y="1263551"/>
            <a:ext cx="526309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lnSpc>
                <a:spcPct val="120000"/>
              </a:lnSpc>
              <a:buFont typeface="Wingdings" panose="05000000000000000000" pitchFamily="2" charset="2"/>
              <a:buChar char="Ø"/>
            </a:pPr>
            <a:r>
              <a:rPr lang="nl-NL" altLang="nl-NL" sz="2000" dirty="0" smtClean="0">
                <a:latin typeface="Gill Sans"/>
              </a:rPr>
              <a:t>Sales</a:t>
            </a:r>
          </a:p>
          <a:p>
            <a:pPr>
              <a:lnSpc>
                <a:spcPct val="120000"/>
              </a:lnSpc>
              <a:buFont typeface="Wingdings" panose="05000000000000000000" pitchFamily="2" charset="2"/>
              <a:buChar char="Ø"/>
            </a:pPr>
            <a:r>
              <a:rPr lang="nl-NL" altLang="nl-NL" sz="2000" dirty="0" smtClean="0">
                <a:latin typeface="Gill Sans"/>
              </a:rPr>
              <a:t>Marketing &amp; Communicatie</a:t>
            </a:r>
          </a:p>
          <a:p>
            <a:pPr>
              <a:lnSpc>
                <a:spcPct val="120000"/>
              </a:lnSpc>
              <a:buFont typeface="Wingdings" panose="05000000000000000000" pitchFamily="2" charset="2"/>
              <a:buChar char="Ø"/>
            </a:pPr>
            <a:r>
              <a:rPr lang="nl-NL" altLang="nl-NL" sz="2000" dirty="0" smtClean="0">
                <a:latin typeface="Gill Sans"/>
              </a:rPr>
              <a:t>Trends</a:t>
            </a:r>
            <a:endParaRPr lang="nl-NL" altLang="nl-NL" sz="2000" dirty="0">
              <a:latin typeface="Gill Sans"/>
            </a:endParaRPr>
          </a:p>
        </p:txBody>
      </p:sp>
      <p:sp>
        <p:nvSpPr>
          <p:cNvPr id="6" name="Tekstvak 6"/>
          <p:cNvSpPr txBox="1">
            <a:spLocks noChangeArrowheads="1"/>
          </p:cNvSpPr>
          <p:nvPr/>
        </p:nvSpPr>
        <p:spPr bwMode="auto">
          <a:xfrm>
            <a:off x="231776" y="257215"/>
            <a:ext cx="85201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defTabSz="4572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fontAlgn="base">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nl-NL" altLang="nl-NL" sz="2400" dirty="0" smtClean="0">
                <a:solidFill>
                  <a:srgbClr val="10AADE"/>
                </a:solidFill>
                <a:latin typeface="Gill Sans"/>
                <a:ea typeface="Gill Sans"/>
                <a:cs typeface="Gill Sans"/>
              </a:rPr>
              <a:t>[bedrijfsnaam]: zo doen wij dat</a:t>
            </a:r>
            <a:endParaRPr lang="nl-NL" altLang="nl-NL" sz="2400" dirty="0">
              <a:solidFill>
                <a:srgbClr val="10AADE"/>
              </a:solidFill>
              <a:latin typeface="Gill Sans"/>
              <a:ea typeface="Gill Sans"/>
              <a:cs typeface="Gill Sans"/>
            </a:endParaRPr>
          </a:p>
        </p:txBody>
      </p:sp>
    </p:spTree>
    <p:extLst>
      <p:ext uri="{BB962C8B-B14F-4D97-AF65-F5344CB8AC3E}">
        <p14:creationId xmlns:p14="http://schemas.microsoft.com/office/powerpoint/2010/main" val="3737760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85"/>
            <a:ext cx="9144000" cy="5142929"/>
          </a:xfrm>
          <a:prstGeom prst="rect">
            <a:avLst/>
          </a:prstGeom>
        </p:spPr>
      </p:pic>
      <p:sp>
        <p:nvSpPr>
          <p:cNvPr id="18438" name="Tekstvak 8"/>
          <p:cNvSpPr txBox="1">
            <a:spLocks noChangeArrowheads="1"/>
          </p:cNvSpPr>
          <p:nvPr/>
        </p:nvSpPr>
        <p:spPr bwMode="auto">
          <a:xfrm>
            <a:off x="231776" y="1263551"/>
            <a:ext cx="526309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lnSpc>
                <a:spcPct val="120000"/>
              </a:lnSpc>
              <a:buFont typeface="Wingdings" panose="05000000000000000000" pitchFamily="2" charset="2"/>
              <a:buChar char="Ø"/>
            </a:pPr>
            <a:r>
              <a:rPr lang="nl-NL" altLang="nl-NL" sz="2000" dirty="0" smtClean="0">
                <a:latin typeface="Gill Sans"/>
              </a:rPr>
              <a:t>Ontwikkeling 1</a:t>
            </a:r>
          </a:p>
          <a:p>
            <a:pPr>
              <a:lnSpc>
                <a:spcPct val="120000"/>
              </a:lnSpc>
              <a:buFont typeface="Wingdings" panose="05000000000000000000" pitchFamily="2" charset="2"/>
              <a:buChar char="Ø"/>
            </a:pPr>
            <a:r>
              <a:rPr lang="nl-NL" altLang="nl-NL" sz="2000" dirty="0" smtClean="0">
                <a:latin typeface="Gill Sans"/>
              </a:rPr>
              <a:t>Ontwikkeling 2</a:t>
            </a:r>
          </a:p>
          <a:p>
            <a:pPr>
              <a:lnSpc>
                <a:spcPct val="120000"/>
              </a:lnSpc>
              <a:buFont typeface="Wingdings" panose="05000000000000000000" pitchFamily="2" charset="2"/>
              <a:buChar char="Ø"/>
            </a:pPr>
            <a:r>
              <a:rPr lang="nl-NL" altLang="nl-NL" sz="2000" dirty="0" smtClean="0">
                <a:latin typeface="Gill Sans"/>
              </a:rPr>
              <a:t>Ontwikkeling 3</a:t>
            </a:r>
            <a:endParaRPr lang="nl-NL" altLang="nl-NL" sz="2000" dirty="0">
              <a:latin typeface="Gill Sans"/>
            </a:endParaRPr>
          </a:p>
        </p:txBody>
      </p:sp>
      <p:sp>
        <p:nvSpPr>
          <p:cNvPr id="6" name="Tekstvak 6"/>
          <p:cNvSpPr txBox="1">
            <a:spLocks noChangeArrowheads="1"/>
          </p:cNvSpPr>
          <p:nvPr/>
        </p:nvSpPr>
        <p:spPr bwMode="auto">
          <a:xfrm>
            <a:off x="231776" y="257215"/>
            <a:ext cx="85201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defTabSz="4572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fontAlgn="base">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nl-NL" altLang="nl-NL" sz="2400" dirty="0" smtClean="0">
                <a:solidFill>
                  <a:srgbClr val="10AADE"/>
                </a:solidFill>
                <a:latin typeface="Gill Sans"/>
                <a:ea typeface="Gill Sans"/>
                <a:cs typeface="Gill Sans"/>
              </a:rPr>
              <a:t>[bedrijfsnaam]: Hoe helpen wij het klimaat?</a:t>
            </a:r>
            <a:endParaRPr lang="nl-NL" altLang="nl-NL" sz="2400" dirty="0">
              <a:solidFill>
                <a:srgbClr val="10AADE"/>
              </a:solidFill>
              <a:latin typeface="Gill Sans"/>
              <a:ea typeface="Gill Sans"/>
              <a:cs typeface="Gill Sans"/>
            </a:endParaRPr>
          </a:p>
        </p:txBody>
      </p:sp>
    </p:spTree>
    <p:extLst>
      <p:ext uri="{BB962C8B-B14F-4D97-AF65-F5344CB8AC3E}">
        <p14:creationId xmlns:p14="http://schemas.microsoft.com/office/powerpoint/2010/main" val="33532079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85"/>
            <a:ext cx="9144000" cy="5142929"/>
          </a:xfrm>
          <a:prstGeom prst="rect">
            <a:avLst/>
          </a:prstGeom>
        </p:spPr>
      </p:pic>
      <p:sp>
        <p:nvSpPr>
          <p:cNvPr id="18438" name="Tekstvak 8"/>
          <p:cNvSpPr txBox="1">
            <a:spLocks noChangeArrowheads="1"/>
          </p:cNvSpPr>
          <p:nvPr/>
        </p:nvSpPr>
        <p:spPr bwMode="auto">
          <a:xfrm>
            <a:off x="231776" y="1263551"/>
            <a:ext cx="526309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lnSpc>
                <a:spcPct val="120000"/>
              </a:lnSpc>
              <a:buFont typeface="Wingdings" panose="05000000000000000000" pitchFamily="2" charset="2"/>
              <a:buChar char="Ø"/>
            </a:pPr>
            <a:r>
              <a:rPr lang="nl-NL" altLang="nl-NL" sz="2000" dirty="0" smtClean="0">
                <a:latin typeface="Gill Sans"/>
              </a:rPr>
              <a:t>Ontwikkeling 1</a:t>
            </a:r>
          </a:p>
          <a:p>
            <a:pPr>
              <a:lnSpc>
                <a:spcPct val="120000"/>
              </a:lnSpc>
              <a:buFont typeface="Wingdings" panose="05000000000000000000" pitchFamily="2" charset="2"/>
              <a:buChar char="Ø"/>
            </a:pPr>
            <a:r>
              <a:rPr lang="nl-NL" altLang="nl-NL" sz="2000" dirty="0" smtClean="0">
                <a:latin typeface="Gill Sans"/>
              </a:rPr>
              <a:t>Ontwikkeling 2</a:t>
            </a:r>
          </a:p>
          <a:p>
            <a:pPr>
              <a:lnSpc>
                <a:spcPct val="120000"/>
              </a:lnSpc>
              <a:buFont typeface="Wingdings" panose="05000000000000000000" pitchFamily="2" charset="2"/>
              <a:buChar char="Ø"/>
            </a:pPr>
            <a:r>
              <a:rPr lang="nl-NL" altLang="nl-NL" sz="2000" dirty="0" smtClean="0">
                <a:latin typeface="Gill Sans"/>
              </a:rPr>
              <a:t>Ontwikkeling 3</a:t>
            </a:r>
            <a:endParaRPr lang="nl-NL" altLang="nl-NL" sz="2000" dirty="0">
              <a:latin typeface="Gill Sans"/>
            </a:endParaRPr>
          </a:p>
        </p:txBody>
      </p:sp>
      <p:sp>
        <p:nvSpPr>
          <p:cNvPr id="6" name="Tekstvak 6"/>
          <p:cNvSpPr txBox="1">
            <a:spLocks noChangeArrowheads="1"/>
          </p:cNvSpPr>
          <p:nvPr/>
        </p:nvSpPr>
        <p:spPr bwMode="auto">
          <a:xfrm>
            <a:off x="231776" y="257215"/>
            <a:ext cx="85201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defTabSz="4572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fontAlgn="base">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nl-NL" altLang="nl-NL" sz="2400" dirty="0" smtClean="0">
                <a:solidFill>
                  <a:srgbClr val="10AADE"/>
                </a:solidFill>
                <a:latin typeface="Gill Sans"/>
                <a:ea typeface="Gill Sans"/>
                <a:cs typeface="Gill Sans"/>
              </a:rPr>
              <a:t>[bedrijfsnaam]: Hoe zorgen wij voor de natuur?</a:t>
            </a:r>
            <a:endParaRPr lang="nl-NL" altLang="nl-NL" sz="2400" dirty="0">
              <a:solidFill>
                <a:srgbClr val="10AADE"/>
              </a:solidFill>
              <a:latin typeface="Gill Sans"/>
              <a:ea typeface="Gill Sans"/>
              <a:cs typeface="Gill Sans"/>
            </a:endParaRPr>
          </a:p>
        </p:txBody>
      </p:sp>
    </p:spTree>
    <p:extLst>
      <p:ext uri="{BB962C8B-B14F-4D97-AF65-F5344CB8AC3E}">
        <p14:creationId xmlns:p14="http://schemas.microsoft.com/office/powerpoint/2010/main" val="12441868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85"/>
            <a:ext cx="9144000" cy="5142929"/>
          </a:xfrm>
          <a:prstGeom prst="rect">
            <a:avLst/>
          </a:prstGeom>
        </p:spPr>
      </p:pic>
      <p:sp>
        <p:nvSpPr>
          <p:cNvPr id="18438" name="Tekstvak 8"/>
          <p:cNvSpPr txBox="1">
            <a:spLocks noChangeArrowheads="1"/>
          </p:cNvSpPr>
          <p:nvPr/>
        </p:nvSpPr>
        <p:spPr bwMode="auto">
          <a:xfrm>
            <a:off x="231776" y="1263551"/>
            <a:ext cx="526309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lnSpc>
                <a:spcPct val="120000"/>
              </a:lnSpc>
              <a:buFont typeface="Wingdings" panose="05000000000000000000" pitchFamily="2" charset="2"/>
              <a:buChar char="Ø"/>
            </a:pPr>
            <a:r>
              <a:rPr lang="nl-NL" altLang="nl-NL" sz="2000" dirty="0" smtClean="0">
                <a:latin typeface="Gill Sans"/>
              </a:rPr>
              <a:t>Onderwerp 1</a:t>
            </a:r>
          </a:p>
          <a:p>
            <a:pPr>
              <a:lnSpc>
                <a:spcPct val="120000"/>
              </a:lnSpc>
              <a:buFont typeface="Wingdings" panose="05000000000000000000" pitchFamily="2" charset="2"/>
              <a:buChar char="Ø"/>
            </a:pPr>
            <a:r>
              <a:rPr lang="nl-NL" altLang="nl-NL" sz="2000" dirty="0">
                <a:latin typeface="Gill Sans"/>
              </a:rPr>
              <a:t>Onderwerp</a:t>
            </a:r>
            <a:r>
              <a:rPr lang="nl-NL" altLang="nl-NL" sz="2000" dirty="0" smtClean="0">
                <a:latin typeface="Gill Sans"/>
              </a:rPr>
              <a:t> 2</a:t>
            </a:r>
          </a:p>
          <a:p>
            <a:pPr>
              <a:lnSpc>
                <a:spcPct val="120000"/>
              </a:lnSpc>
              <a:buFont typeface="Wingdings" panose="05000000000000000000" pitchFamily="2" charset="2"/>
              <a:buChar char="Ø"/>
            </a:pPr>
            <a:r>
              <a:rPr lang="nl-NL" altLang="nl-NL" sz="2000" dirty="0">
                <a:latin typeface="Gill Sans"/>
              </a:rPr>
              <a:t>Onderwerp </a:t>
            </a:r>
            <a:r>
              <a:rPr lang="nl-NL" altLang="nl-NL" sz="2000" dirty="0" smtClean="0">
                <a:latin typeface="Gill Sans"/>
              </a:rPr>
              <a:t>3</a:t>
            </a:r>
            <a:endParaRPr lang="nl-NL" altLang="nl-NL" sz="2000" dirty="0">
              <a:latin typeface="Gill Sans"/>
            </a:endParaRPr>
          </a:p>
        </p:txBody>
      </p:sp>
      <p:sp>
        <p:nvSpPr>
          <p:cNvPr id="6" name="Tekstvak 6"/>
          <p:cNvSpPr txBox="1">
            <a:spLocks noChangeArrowheads="1"/>
          </p:cNvSpPr>
          <p:nvPr/>
        </p:nvSpPr>
        <p:spPr bwMode="auto">
          <a:xfrm>
            <a:off x="231776" y="257215"/>
            <a:ext cx="85201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defTabSz="4572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fontAlgn="base">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nl-NL" altLang="nl-NL" sz="2400" dirty="0" smtClean="0">
                <a:solidFill>
                  <a:srgbClr val="10AADE"/>
                </a:solidFill>
                <a:latin typeface="Gill Sans"/>
                <a:ea typeface="Gill Sans"/>
                <a:cs typeface="Gill Sans"/>
              </a:rPr>
              <a:t>[bedrijfsnaam]: Hoe zorgen wij voor onze mensen?</a:t>
            </a:r>
            <a:endParaRPr lang="nl-NL" altLang="nl-NL" sz="2400" dirty="0">
              <a:solidFill>
                <a:srgbClr val="10AADE"/>
              </a:solidFill>
              <a:latin typeface="Gill Sans"/>
              <a:ea typeface="Gill Sans"/>
              <a:cs typeface="Gill Sans"/>
            </a:endParaRPr>
          </a:p>
        </p:txBody>
      </p:sp>
    </p:spTree>
    <p:extLst>
      <p:ext uri="{BB962C8B-B14F-4D97-AF65-F5344CB8AC3E}">
        <p14:creationId xmlns:p14="http://schemas.microsoft.com/office/powerpoint/2010/main" val="23068935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85"/>
            <a:ext cx="9144000" cy="5140929"/>
          </a:xfrm>
          <a:prstGeom prst="rect">
            <a:avLst/>
          </a:prstGeom>
        </p:spPr>
      </p:pic>
      <p:sp>
        <p:nvSpPr>
          <p:cNvPr id="8" name="Tekstvak 5"/>
          <p:cNvSpPr txBox="1">
            <a:spLocks noChangeArrowheads="1"/>
          </p:cNvSpPr>
          <p:nvPr/>
        </p:nvSpPr>
        <p:spPr bwMode="auto">
          <a:xfrm>
            <a:off x="231776" y="1683015"/>
            <a:ext cx="399002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nl-NL" altLang="nl-NL" sz="3000" b="1" dirty="0" smtClean="0">
                <a:latin typeface="Gill Sans"/>
                <a:ea typeface="Gill Sans SemiBold"/>
                <a:cs typeface="Gill Sans SemiBold"/>
              </a:rPr>
              <a:t>Bedankt</a:t>
            </a:r>
          </a:p>
          <a:p>
            <a:r>
              <a:rPr lang="nl-NL" altLang="nl-NL" sz="3000" b="1" dirty="0" smtClean="0">
                <a:latin typeface="Gill Sans"/>
                <a:ea typeface="Gill Sans SemiBold"/>
                <a:cs typeface="Gill Sans SemiBold"/>
              </a:rPr>
              <a:t>voor je aandacht!</a:t>
            </a:r>
            <a:endParaRPr lang="nl-NL" altLang="nl-NL" sz="3000" b="1" dirty="0">
              <a:latin typeface="Gill Sans"/>
              <a:ea typeface="Gill Sans SemiBold"/>
              <a:cs typeface="Gill Sans SemiBold"/>
            </a:endParaRPr>
          </a:p>
        </p:txBody>
      </p:sp>
      <p:sp>
        <p:nvSpPr>
          <p:cNvPr id="4" name="Tekstvak 8"/>
          <p:cNvSpPr txBox="1">
            <a:spLocks noChangeArrowheads="1"/>
          </p:cNvSpPr>
          <p:nvPr/>
        </p:nvSpPr>
        <p:spPr bwMode="auto">
          <a:xfrm>
            <a:off x="231776" y="4380408"/>
            <a:ext cx="33834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marL="0" indent="0">
              <a:lnSpc>
                <a:spcPct val="120000"/>
              </a:lnSpc>
            </a:pPr>
            <a:r>
              <a:rPr lang="nl-NL" altLang="nl-NL" sz="2000" dirty="0" smtClean="0">
                <a:solidFill>
                  <a:srgbClr val="10AADE"/>
                </a:solidFill>
                <a:latin typeface="Gill Sans"/>
              </a:rPr>
              <a:t>glastuinbouwnederland.nl</a:t>
            </a:r>
            <a:endParaRPr lang="nl-NL" altLang="nl-NL" sz="2000" dirty="0">
              <a:solidFill>
                <a:srgbClr val="10AADE"/>
              </a:solidFill>
              <a:latin typeface="Gill Sans"/>
            </a:endParaRPr>
          </a:p>
        </p:txBody>
      </p:sp>
    </p:spTree>
    <p:extLst>
      <p:ext uri="{BB962C8B-B14F-4D97-AF65-F5344CB8AC3E}">
        <p14:creationId xmlns:p14="http://schemas.microsoft.com/office/powerpoint/2010/main" val="37369537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2929"/>
          </a:xfrm>
          <a:prstGeom prst="rect">
            <a:avLst/>
          </a:prstGeom>
        </p:spPr>
      </p:pic>
      <p:sp>
        <p:nvSpPr>
          <p:cNvPr id="6" name="Tekstvak 6"/>
          <p:cNvSpPr txBox="1">
            <a:spLocks noChangeArrowheads="1"/>
          </p:cNvSpPr>
          <p:nvPr/>
        </p:nvSpPr>
        <p:spPr bwMode="auto">
          <a:xfrm>
            <a:off x="231776" y="257215"/>
            <a:ext cx="65736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defTabSz="4572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fontAlgn="base">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nl-NL" altLang="nl-NL" sz="2400" dirty="0" smtClean="0">
                <a:solidFill>
                  <a:srgbClr val="10AADE"/>
                </a:solidFill>
                <a:latin typeface="Gill Sans"/>
                <a:ea typeface="Gill Sans"/>
                <a:cs typeface="Gill Sans"/>
              </a:rPr>
              <a:t>Video: Glastuinbouw in beeld</a:t>
            </a:r>
            <a:endParaRPr lang="nl-NL" altLang="nl-NL" sz="2400" dirty="0">
              <a:solidFill>
                <a:srgbClr val="10AADE"/>
              </a:solidFill>
              <a:latin typeface="Gill Sans"/>
              <a:ea typeface="Gill Sans"/>
              <a:cs typeface="Gill Sans"/>
            </a:endParaRPr>
          </a:p>
        </p:txBody>
      </p:sp>
      <p:pic>
        <p:nvPicPr>
          <p:cNvPr id="5" name="Afbeelding 1">
            <a:hlinkClick r:id="rId4"/>
          </p:cNvPr>
          <p:cNvPicPr>
            <a:picLocks noChangeAspect="1"/>
          </p:cNvPicPr>
          <p:nvPr/>
        </p:nvPicPr>
        <p:blipFill rotWithShape="1">
          <a:blip r:embed="rId5">
            <a:extLst>
              <a:ext uri="{28A0092B-C50C-407E-A947-70E740481C1C}">
                <a14:useLocalDpi xmlns:a14="http://schemas.microsoft.com/office/drawing/2010/main" val="0"/>
              </a:ext>
            </a:extLst>
          </a:blip>
          <a:srcRect t="12599" b="11499"/>
          <a:stretch/>
        </p:blipFill>
        <p:spPr bwMode="auto">
          <a:xfrm>
            <a:off x="2106958" y="1278467"/>
            <a:ext cx="5072775" cy="3074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92126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85"/>
            <a:ext cx="9144000" cy="5142929"/>
          </a:xfrm>
          <a:prstGeom prst="rect">
            <a:avLst/>
          </a:prstGeom>
        </p:spPr>
      </p:pic>
      <p:sp>
        <p:nvSpPr>
          <p:cNvPr id="6" name="Tekstvak 6"/>
          <p:cNvSpPr txBox="1">
            <a:spLocks noChangeArrowheads="1"/>
          </p:cNvSpPr>
          <p:nvPr/>
        </p:nvSpPr>
        <p:spPr bwMode="auto">
          <a:xfrm>
            <a:off x="231776" y="257215"/>
            <a:ext cx="85201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defTabSz="4572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fontAlgn="base">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nl-NL" altLang="nl-NL" sz="2400" dirty="0" smtClean="0">
                <a:solidFill>
                  <a:srgbClr val="10AADE"/>
                </a:solidFill>
                <a:latin typeface="Gill Sans"/>
                <a:ea typeface="Gill Sans"/>
                <a:cs typeface="Gill Sans"/>
              </a:rPr>
              <a:t>Producten in de kas</a:t>
            </a:r>
            <a:endParaRPr lang="nl-NL" altLang="nl-NL" sz="2400" dirty="0">
              <a:solidFill>
                <a:srgbClr val="10AADE"/>
              </a:solidFill>
              <a:latin typeface="Gill Sans"/>
              <a:ea typeface="Gill Sans"/>
              <a:cs typeface="Gill Sans"/>
            </a:endParaRPr>
          </a:p>
        </p:txBody>
      </p:sp>
      <p:sp>
        <p:nvSpPr>
          <p:cNvPr id="8" name="Tekstvak 7"/>
          <p:cNvSpPr txBox="1"/>
          <p:nvPr/>
        </p:nvSpPr>
        <p:spPr>
          <a:xfrm>
            <a:off x="356084" y="3163792"/>
            <a:ext cx="1440000" cy="307777"/>
          </a:xfrm>
          <a:prstGeom prst="rect">
            <a:avLst/>
          </a:prstGeom>
          <a:noFill/>
        </p:spPr>
        <p:txBody>
          <a:bodyPr wrap="square" rtlCol="0">
            <a:spAutoFit/>
          </a:bodyPr>
          <a:lstStyle/>
          <a:p>
            <a:pPr algn="ctr"/>
            <a:r>
              <a:rPr lang="nl-NL" sz="1400" dirty="0" smtClean="0">
                <a:latin typeface="Gill Sans"/>
              </a:rPr>
              <a:t>Bloemen</a:t>
            </a:r>
            <a:endParaRPr lang="nl-NL" sz="1400" dirty="0">
              <a:latin typeface="Gill Sans"/>
            </a:endParaRPr>
          </a:p>
        </p:txBody>
      </p:sp>
      <p:sp>
        <p:nvSpPr>
          <p:cNvPr id="10" name="Tekstvak 9"/>
          <p:cNvSpPr txBox="1"/>
          <p:nvPr/>
        </p:nvSpPr>
        <p:spPr>
          <a:xfrm>
            <a:off x="2344042" y="3160462"/>
            <a:ext cx="1680000" cy="307777"/>
          </a:xfrm>
          <a:prstGeom prst="rect">
            <a:avLst/>
          </a:prstGeom>
          <a:noFill/>
        </p:spPr>
        <p:txBody>
          <a:bodyPr wrap="square" rtlCol="0">
            <a:spAutoFit/>
          </a:bodyPr>
          <a:lstStyle/>
          <a:p>
            <a:pPr algn="ctr"/>
            <a:r>
              <a:rPr lang="nl-NL" sz="1400" dirty="0" smtClean="0">
                <a:latin typeface="Gill Sans"/>
              </a:rPr>
              <a:t>Potplanten</a:t>
            </a:r>
          </a:p>
        </p:txBody>
      </p:sp>
      <p:sp>
        <p:nvSpPr>
          <p:cNvPr id="11" name="Tekstvak 10"/>
          <p:cNvSpPr txBox="1"/>
          <p:nvPr/>
        </p:nvSpPr>
        <p:spPr>
          <a:xfrm>
            <a:off x="4572000" y="3163792"/>
            <a:ext cx="1729819" cy="307777"/>
          </a:xfrm>
          <a:prstGeom prst="rect">
            <a:avLst/>
          </a:prstGeom>
          <a:noFill/>
        </p:spPr>
        <p:txBody>
          <a:bodyPr wrap="square" rtlCol="0">
            <a:spAutoFit/>
          </a:bodyPr>
          <a:lstStyle/>
          <a:p>
            <a:pPr algn="ctr"/>
            <a:r>
              <a:rPr lang="nl-NL" sz="1400" dirty="0" smtClean="0">
                <a:latin typeface="Gill Sans"/>
              </a:rPr>
              <a:t>Groenten</a:t>
            </a:r>
            <a:endParaRPr lang="nl-NL" sz="1400" dirty="0">
              <a:latin typeface="Gill Sans"/>
            </a:endParaRPr>
          </a:p>
        </p:txBody>
      </p:sp>
      <p:sp>
        <p:nvSpPr>
          <p:cNvPr id="12" name="Tekstvak 11"/>
          <p:cNvSpPr txBox="1"/>
          <p:nvPr/>
        </p:nvSpPr>
        <p:spPr>
          <a:xfrm>
            <a:off x="6849777" y="3160461"/>
            <a:ext cx="1561762" cy="307777"/>
          </a:xfrm>
          <a:prstGeom prst="rect">
            <a:avLst/>
          </a:prstGeom>
          <a:noFill/>
        </p:spPr>
        <p:txBody>
          <a:bodyPr wrap="square" rtlCol="0">
            <a:spAutoFit/>
          </a:bodyPr>
          <a:lstStyle/>
          <a:p>
            <a:pPr algn="ctr"/>
            <a:r>
              <a:rPr lang="nl-NL" sz="1400" dirty="0" err="1" smtClean="0">
                <a:latin typeface="Gill Sans"/>
              </a:rPr>
              <a:t>Zachtfruit</a:t>
            </a:r>
            <a:endParaRPr lang="nl-NL" sz="1400" dirty="0">
              <a:latin typeface="Gill Sans"/>
            </a:endParaRPr>
          </a:p>
        </p:txBody>
      </p:sp>
      <p:pic>
        <p:nvPicPr>
          <p:cNvPr id="14" name="Afbeelding 13"/>
          <p:cNvPicPr>
            <a:picLocks noChangeAspect="1"/>
          </p:cNvPicPr>
          <p:nvPr/>
        </p:nvPicPr>
        <p:blipFill rotWithShape="1">
          <a:blip r:embed="rId4">
            <a:extLst>
              <a:ext uri="{28A0092B-C50C-407E-A947-70E740481C1C}">
                <a14:useLocalDpi xmlns:a14="http://schemas.microsoft.com/office/drawing/2010/main" val="0"/>
              </a:ext>
            </a:extLst>
          </a:blip>
          <a:srcRect l="15454" t="14808" r="15688" b="13985"/>
          <a:stretch/>
        </p:blipFill>
        <p:spPr>
          <a:xfrm>
            <a:off x="403609" y="1549298"/>
            <a:ext cx="1392475" cy="1440000"/>
          </a:xfrm>
          <a:prstGeom prst="rect">
            <a:avLst/>
          </a:prstGeom>
        </p:spPr>
      </p:pic>
      <p:pic>
        <p:nvPicPr>
          <p:cNvPr id="9" name="Afbeelding 8"/>
          <p:cNvPicPr>
            <a:picLocks noChangeAspect="1"/>
          </p:cNvPicPr>
          <p:nvPr/>
        </p:nvPicPr>
        <p:blipFill rotWithShape="1">
          <a:blip r:embed="rId5">
            <a:extLst>
              <a:ext uri="{28A0092B-C50C-407E-A947-70E740481C1C}">
                <a14:useLocalDpi xmlns:a14="http://schemas.microsoft.com/office/drawing/2010/main" val="0"/>
              </a:ext>
            </a:extLst>
          </a:blip>
          <a:srcRect l="15454" t="16218" r="7464" b="16100"/>
          <a:stretch/>
        </p:blipFill>
        <p:spPr>
          <a:xfrm>
            <a:off x="4616909" y="1547181"/>
            <a:ext cx="1640000" cy="1440000"/>
          </a:xfrm>
          <a:prstGeom prst="rect">
            <a:avLst/>
          </a:prstGeom>
        </p:spPr>
      </p:pic>
      <p:pic>
        <p:nvPicPr>
          <p:cNvPr id="16" name="Afbeelding 15"/>
          <p:cNvPicPr>
            <a:picLocks noChangeAspect="1"/>
          </p:cNvPicPr>
          <p:nvPr/>
        </p:nvPicPr>
        <p:blipFill rotWithShape="1">
          <a:blip r:embed="rId6">
            <a:extLst>
              <a:ext uri="{28A0092B-C50C-407E-A947-70E740481C1C}">
                <a14:useLocalDpi xmlns:a14="http://schemas.microsoft.com/office/drawing/2010/main" val="0"/>
              </a:ext>
            </a:extLst>
          </a:blip>
          <a:srcRect l="16394" t="14808" r="15924" b="16570"/>
          <a:stretch/>
        </p:blipFill>
        <p:spPr>
          <a:xfrm>
            <a:off x="6935435" y="1549529"/>
            <a:ext cx="1420274" cy="1440000"/>
          </a:xfrm>
          <a:prstGeom prst="rect">
            <a:avLst/>
          </a:prstGeom>
        </p:spPr>
      </p:pic>
      <p:pic>
        <p:nvPicPr>
          <p:cNvPr id="17" name="Afbeelding 16"/>
          <p:cNvPicPr>
            <a:picLocks noChangeAspect="1"/>
          </p:cNvPicPr>
          <p:nvPr/>
        </p:nvPicPr>
        <p:blipFill rotWithShape="1">
          <a:blip r:embed="rId7">
            <a:extLst>
              <a:ext uri="{28A0092B-C50C-407E-A947-70E740481C1C}">
                <a14:useLocalDpi xmlns:a14="http://schemas.microsoft.com/office/drawing/2010/main" val="0"/>
              </a:ext>
            </a:extLst>
          </a:blip>
          <a:srcRect l="13951" t="15144" r="15103" b="15062"/>
          <a:stretch/>
        </p:blipFill>
        <p:spPr>
          <a:xfrm>
            <a:off x="2474610" y="1549298"/>
            <a:ext cx="1463773" cy="1440000"/>
          </a:xfrm>
          <a:prstGeom prst="rect">
            <a:avLst/>
          </a:prstGeom>
        </p:spPr>
      </p:pic>
    </p:spTree>
    <p:extLst>
      <p:ext uri="{BB962C8B-B14F-4D97-AF65-F5344CB8AC3E}">
        <p14:creationId xmlns:p14="http://schemas.microsoft.com/office/powerpoint/2010/main" val="12803574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85"/>
            <a:ext cx="9144000" cy="5142929"/>
          </a:xfrm>
          <a:prstGeom prst="rect">
            <a:avLst/>
          </a:prstGeom>
        </p:spPr>
      </p:pic>
      <p:sp>
        <p:nvSpPr>
          <p:cNvPr id="6" name="Tekstvak 6"/>
          <p:cNvSpPr txBox="1">
            <a:spLocks noChangeArrowheads="1"/>
          </p:cNvSpPr>
          <p:nvPr/>
        </p:nvSpPr>
        <p:spPr bwMode="auto">
          <a:xfrm>
            <a:off x="231776" y="257215"/>
            <a:ext cx="85201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defTabSz="4572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fontAlgn="base">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nl-NL" altLang="nl-NL" sz="2400" dirty="0" smtClean="0">
                <a:solidFill>
                  <a:srgbClr val="10AADE"/>
                </a:solidFill>
                <a:latin typeface="Gill Sans"/>
                <a:ea typeface="Gill Sans"/>
                <a:cs typeface="Gill Sans"/>
              </a:rPr>
              <a:t>Kijk, dit is glastuinbouw | kengetallen 2022 - 2023</a:t>
            </a:r>
            <a:endParaRPr lang="nl-NL" altLang="nl-NL" sz="2400" dirty="0">
              <a:solidFill>
                <a:srgbClr val="10AADE"/>
              </a:solidFill>
              <a:latin typeface="Gill Sans"/>
              <a:ea typeface="Gill Sans"/>
              <a:cs typeface="Gill Sans"/>
            </a:endParaRPr>
          </a:p>
        </p:txBody>
      </p:sp>
      <p:grpSp>
        <p:nvGrpSpPr>
          <p:cNvPr id="23" name="Groep 22"/>
          <p:cNvGrpSpPr/>
          <p:nvPr/>
        </p:nvGrpSpPr>
        <p:grpSpPr>
          <a:xfrm>
            <a:off x="229254" y="1540874"/>
            <a:ext cx="1468350" cy="2146138"/>
            <a:chOff x="229254" y="1540874"/>
            <a:chExt cx="1468350" cy="2146138"/>
          </a:xfrm>
        </p:grpSpPr>
        <p:pic>
          <p:nvPicPr>
            <p:cNvPr id="3" name="Afbeelding 2"/>
            <p:cNvPicPr>
              <a:picLocks noChangeAspect="1"/>
            </p:cNvPicPr>
            <p:nvPr/>
          </p:nvPicPr>
          <p:blipFill rotWithShape="1">
            <a:blip r:embed="rId4">
              <a:extLst>
                <a:ext uri="{28A0092B-C50C-407E-A947-70E740481C1C}">
                  <a14:useLocalDpi xmlns:a14="http://schemas.microsoft.com/office/drawing/2010/main" val="0"/>
                </a:ext>
              </a:extLst>
            </a:blip>
            <a:srcRect l="14953" t="14497" r="14241" b="14698"/>
            <a:stretch/>
          </p:blipFill>
          <p:spPr>
            <a:xfrm>
              <a:off x="257604" y="1540874"/>
              <a:ext cx="1440000" cy="1440000"/>
            </a:xfrm>
            <a:prstGeom prst="rect">
              <a:avLst/>
            </a:prstGeom>
          </p:spPr>
        </p:pic>
        <p:sp>
          <p:nvSpPr>
            <p:cNvPr id="8" name="Tekstvak 7"/>
            <p:cNvSpPr txBox="1"/>
            <p:nvPr/>
          </p:nvSpPr>
          <p:spPr>
            <a:xfrm>
              <a:off x="229254" y="3163792"/>
              <a:ext cx="1440000" cy="523220"/>
            </a:xfrm>
            <a:prstGeom prst="rect">
              <a:avLst/>
            </a:prstGeom>
            <a:noFill/>
          </p:spPr>
          <p:txBody>
            <a:bodyPr wrap="square" rtlCol="0">
              <a:spAutoFit/>
            </a:bodyPr>
            <a:lstStyle/>
            <a:p>
              <a:pPr algn="ctr"/>
              <a:r>
                <a:rPr lang="nl-NL" sz="1400" dirty="0" smtClean="0">
                  <a:solidFill>
                    <a:srgbClr val="D9D400"/>
                  </a:solidFill>
                  <a:latin typeface="Gill Sans"/>
                </a:rPr>
                <a:t>8589 ha</a:t>
              </a:r>
            </a:p>
            <a:p>
              <a:pPr algn="ctr"/>
              <a:r>
                <a:rPr lang="nl-NL" sz="1400" dirty="0" smtClean="0">
                  <a:latin typeface="Gill Sans"/>
                </a:rPr>
                <a:t>kassen</a:t>
              </a:r>
              <a:endParaRPr lang="nl-NL" sz="1400" dirty="0">
                <a:latin typeface="Gill Sans"/>
              </a:endParaRPr>
            </a:p>
          </p:txBody>
        </p:sp>
      </p:grpSp>
      <p:grpSp>
        <p:nvGrpSpPr>
          <p:cNvPr id="24" name="Groep 23"/>
          <p:cNvGrpSpPr/>
          <p:nvPr/>
        </p:nvGrpSpPr>
        <p:grpSpPr>
          <a:xfrm>
            <a:off x="1796384" y="1523290"/>
            <a:ext cx="1698969" cy="2600071"/>
            <a:chOff x="1796384" y="1523290"/>
            <a:chExt cx="1698969" cy="2600071"/>
          </a:xfrm>
        </p:grpSpPr>
        <p:pic>
          <p:nvPicPr>
            <p:cNvPr id="4" name="Afbeelding 3"/>
            <p:cNvPicPr>
              <a:picLocks noChangeAspect="1"/>
            </p:cNvPicPr>
            <p:nvPr/>
          </p:nvPicPr>
          <p:blipFill rotWithShape="1">
            <a:blip r:embed="rId5">
              <a:extLst>
                <a:ext uri="{28A0092B-C50C-407E-A947-70E740481C1C}">
                  <a14:useLocalDpi xmlns:a14="http://schemas.microsoft.com/office/drawing/2010/main" val="0"/>
                </a:ext>
              </a:extLst>
            </a:blip>
            <a:srcRect l="4277" t="13373" r="13117" b="15821"/>
            <a:stretch/>
          </p:blipFill>
          <p:spPr>
            <a:xfrm>
              <a:off x="1815353" y="1523290"/>
              <a:ext cx="1680000" cy="1440000"/>
            </a:xfrm>
            <a:prstGeom prst="rect">
              <a:avLst/>
            </a:prstGeom>
          </p:spPr>
        </p:pic>
        <p:sp>
          <p:nvSpPr>
            <p:cNvPr id="10" name="Tekstvak 9"/>
            <p:cNvSpPr txBox="1"/>
            <p:nvPr/>
          </p:nvSpPr>
          <p:spPr>
            <a:xfrm>
              <a:off x="1796384" y="3169254"/>
              <a:ext cx="1680000" cy="954107"/>
            </a:xfrm>
            <a:prstGeom prst="rect">
              <a:avLst/>
            </a:prstGeom>
            <a:noFill/>
          </p:spPr>
          <p:txBody>
            <a:bodyPr wrap="square" rtlCol="0">
              <a:spAutoFit/>
            </a:bodyPr>
            <a:lstStyle/>
            <a:p>
              <a:pPr algn="ctr"/>
              <a:r>
                <a:rPr lang="nl-NL" sz="1400" dirty="0" smtClean="0">
                  <a:solidFill>
                    <a:srgbClr val="D9D400"/>
                  </a:solidFill>
                  <a:latin typeface="Gill Sans"/>
                </a:rPr>
                <a:t>3137 </a:t>
              </a:r>
              <a:r>
                <a:rPr lang="nl-NL" sz="1400" dirty="0" smtClean="0">
                  <a:latin typeface="Gill Sans"/>
                </a:rPr>
                <a:t>professionele </a:t>
              </a:r>
              <a:r>
                <a:rPr lang="nl-NL" sz="1400" dirty="0" err="1" smtClean="0">
                  <a:latin typeface="Gill Sans"/>
                </a:rPr>
                <a:t>glastuinbouw-bedrijven</a:t>
              </a:r>
              <a:endParaRPr lang="nl-NL" sz="1400" dirty="0">
                <a:latin typeface="Gill Sans"/>
              </a:endParaRPr>
            </a:p>
            <a:p>
              <a:pPr algn="ctr"/>
              <a:r>
                <a:rPr lang="nl-NL" sz="1400" dirty="0" smtClean="0">
                  <a:latin typeface="Gill Sans"/>
                </a:rPr>
                <a:t>in Nederland</a:t>
              </a:r>
            </a:p>
          </p:txBody>
        </p:sp>
      </p:grpSp>
      <p:grpSp>
        <p:nvGrpSpPr>
          <p:cNvPr id="25" name="Groep 24"/>
          <p:cNvGrpSpPr/>
          <p:nvPr/>
        </p:nvGrpSpPr>
        <p:grpSpPr>
          <a:xfrm>
            <a:off x="3752326" y="1506967"/>
            <a:ext cx="1729819" cy="2181306"/>
            <a:chOff x="3752326" y="1506967"/>
            <a:chExt cx="1729819" cy="2181306"/>
          </a:xfrm>
        </p:grpSpPr>
        <p:pic>
          <p:nvPicPr>
            <p:cNvPr id="5" name="Afbeelding 4"/>
            <p:cNvPicPr>
              <a:picLocks noChangeAspect="1"/>
            </p:cNvPicPr>
            <p:nvPr/>
          </p:nvPicPr>
          <p:blipFill rotWithShape="1">
            <a:blip r:embed="rId6">
              <a:extLst>
                <a:ext uri="{28A0092B-C50C-407E-A947-70E740481C1C}">
                  <a14:useLocalDpi xmlns:a14="http://schemas.microsoft.com/office/drawing/2010/main" val="0"/>
                </a:ext>
              </a:extLst>
            </a:blip>
            <a:srcRect t="10005" b="6749"/>
            <a:stretch/>
          </p:blipFill>
          <p:spPr>
            <a:xfrm>
              <a:off x="3752326" y="1506967"/>
              <a:ext cx="1729819" cy="1440000"/>
            </a:xfrm>
            <a:prstGeom prst="rect">
              <a:avLst/>
            </a:prstGeom>
          </p:spPr>
        </p:pic>
        <p:sp>
          <p:nvSpPr>
            <p:cNvPr id="11" name="Tekstvak 10"/>
            <p:cNvSpPr txBox="1"/>
            <p:nvPr/>
          </p:nvSpPr>
          <p:spPr>
            <a:xfrm>
              <a:off x="3752326" y="3165053"/>
              <a:ext cx="1729819" cy="523220"/>
            </a:xfrm>
            <a:prstGeom prst="rect">
              <a:avLst/>
            </a:prstGeom>
            <a:noFill/>
          </p:spPr>
          <p:txBody>
            <a:bodyPr wrap="square" rtlCol="0">
              <a:spAutoFit/>
            </a:bodyPr>
            <a:lstStyle/>
            <a:p>
              <a:pPr algn="ctr"/>
              <a:r>
                <a:rPr lang="nl-NL" sz="1400" dirty="0" smtClean="0">
                  <a:latin typeface="Gill Sans"/>
                </a:rPr>
                <a:t>Productiewaarde:</a:t>
              </a:r>
            </a:p>
            <a:p>
              <a:pPr algn="ctr"/>
              <a:r>
                <a:rPr lang="nl-NL" sz="1400" dirty="0" smtClean="0">
                  <a:solidFill>
                    <a:srgbClr val="D9D400"/>
                  </a:solidFill>
                  <a:latin typeface="Gill Sans"/>
                </a:rPr>
                <a:t>€ 7,1 miljard</a:t>
              </a:r>
              <a:endParaRPr lang="nl-NL" sz="1400" dirty="0">
                <a:solidFill>
                  <a:srgbClr val="D9D400"/>
                </a:solidFill>
                <a:latin typeface="Gill Sans"/>
              </a:endParaRPr>
            </a:p>
          </p:txBody>
        </p:sp>
      </p:grpSp>
      <p:grpSp>
        <p:nvGrpSpPr>
          <p:cNvPr id="26" name="Groep 25"/>
          <p:cNvGrpSpPr/>
          <p:nvPr/>
        </p:nvGrpSpPr>
        <p:grpSpPr>
          <a:xfrm>
            <a:off x="5640044" y="1552186"/>
            <a:ext cx="1561762" cy="2780346"/>
            <a:chOff x="5640044" y="1552186"/>
            <a:chExt cx="1561762" cy="2780346"/>
          </a:xfrm>
        </p:grpSpPr>
        <p:pic>
          <p:nvPicPr>
            <p:cNvPr id="7" name="Afbeelding 6"/>
            <p:cNvPicPr>
              <a:picLocks noChangeAspect="1"/>
            </p:cNvPicPr>
            <p:nvPr/>
          </p:nvPicPr>
          <p:blipFill rotWithShape="1">
            <a:blip r:embed="rId7">
              <a:extLst>
                <a:ext uri="{28A0092B-C50C-407E-A947-70E740481C1C}">
                  <a14:useLocalDpi xmlns:a14="http://schemas.microsoft.com/office/drawing/2010/main" val="0"/>
                </a:ext>
              </a:extLst>
            </a:blip>
            <a:srcRect l="14008" t="14464" r="14342" b="10741"/>
            <a:stretch/>
          </p:blipFill>
          <p:spPr>
            <a:xfrm>
              <a:off x="5723273" y="1552186"/>
              <a:ext cx="1379460" cy="1440000"/>
            </a:xfrm>
            <a:prstGeom prst="rect">
              <a:avLst/>
            </a:prstGeom>
          </p:spPr>
        </p:pic>
        <p:sp>
          <p:nvSpPr>
            <p:cNvPr id="12" name="Tekstvak 11"/>
            <p:cNvSpPr txBox="1"/>
            <p:nvPr/>
          </p:nvSpPr>
          <p:spPr>
            <a:xfrm>
              <a:off x="5640044" y="3162981"/>
              <a:ext cx="1561762" cy="1169551"/>
            </a:xfrm>
            <a:prstGeom prst="rect">
              <a:avLst/>
            </a:prstGeom>
            <a:noFill/>
          </p:spPr>
          <p:txBody>
            <a:bodyPr wrap="square" rtlCol="0">
              <a:spAutoFit/>
            </a:bodyPr>
            <a:lstStyle/>
            <a:p>
              <a:pPr algn="ctr"/>
              <a:r>
                <a:rPr lang="nl-NL" sz="1400" dirty="0" smtClean="0">
                  <a:solidFill>
                    <a:srgbClr val="D9D400"/>
                  </a:solidFill>
                  <a:latin typeface="Gill Sans"/>
                </a:rPr>
                <a:t>82.120 mensen</a:t>
              </a:r>
            </a:p>
            <a:p>
              <a:pPr algn="ctr"/>
              <a:r>
                <a:rPr lang="nl-NL" sz="1400" dirty="0" smtClean="0">
                  <a:latin typeface="Gill Sans"/>
                </a:rPr>
                <a:t>aan het werk.</a:t>
              </a:r>
            </a:p>
            <a:p>
              <a:pPr algn="ctr"/>
              <a:endParaRPr lang="nl-NL" sz="1400" dirty="0" smtClean="0">
                <a:latin typeface="Gill Sans"/>
              </a:endParaRPr>
            </a:p>
            <a:p>
              <a:pPr algn="ctr"/>
              <a:r>
                <a:rPr lang="nl-NL" sz="1400" dirty="0" smtClean="0">
                  <a:latin typeface="Gill Sans"/>
                </a:rPr>
                <a:t>In piekperioden: </a:t>
              </a:r>
              <a:r>
                <a:rPr lang="nl-NL" sz="1400" dirty="0" smtClean="0">
                  <a:solidFill>
                    <a:srgbClr val="D9D400"/>
                  </a:solidFill>
                  <a:latin typeface="Gill Sans"/>
                </a:rPr>
                <a:t>113.730 mensen</a:t>
              </a:r>
              <a:endParaRPr lang="nl-NL" sz="1400" dirty="0">
                <a:solidFill>
                  <a:srgbClr val="D9D400"/>
                </a:solidFill>
                <a:latin typeface="Gill Sans"/>
              </a:endParaRPr>
            </a:p>
          </p:txBody>
        </p:sp>
      </p:grpSp>
      <p:grpSp>
        <p:nvGrpSpPr>
          <p:cNvPr id="27" name="Groep 26"/>
          <p:cNvGrpSpPr/>
          <p:nvPr/>
        </p:nvGrpSpPr>
        <p:grpSpPr>
          <a:xfrm>
            <a:off x="7359706" y="1611221"/>
            <a:ext cx="1744517" cy="2087984"/>
            <a:chOff x="7359706" y="1611221"/>
            <a:chExt cx="1744517" cy="2087984"/>
          </a:xfrm>
        </p:grpSpPr>
        <p:sp>
          <p:nvSpPr>
            <p:cNvPr id="14" name="Tekstvak 13"/>
            <p:cNvSpPr txBox="1"/>
            <p:nvPr/>
          </p:nvSpPr>
          <p:spPr>
            <a:xfrm>
              <a:off x="7451083" y="3175985"/>
              <a:ext cx="1561762" cy="523220"/>
            </a:xfrm>
            <a:prstGeom prst="rect">
              <a:avLst/>
            </a:prstGeom>
            <a:noFill/>
          </p:spPr>
          <p:txBody>
            <a:bodyPr wrap="square" rtlCol="0">
              <a:spAutoFit/>
            </a:bodyPr>
            <a:lstStyle/>
            <a:p>
              <a:pPr algn="ctr"/>
              <a:r>
                <a:rPr lang="nl-NL" sz="1400" dirty="0" smtClean="0">
                  <a:latin typeface="Gill Sans"/>
                </a:rPr>
                <a:t>Exportwaarde</a:t>
              </a:r>
            </a:p>
            <a:p>
              <a:pPr algn="ctr"/>
              <a:r>
                <a:rPr lang="nl-NL" sz="1400" dirty="0" smtClean="0">
                  <a:solidFill>
                    <a:srgbClr val="D9D400"/>
                  </a:solidFill>
                  <a:latin typeface="Gill Sans"/>
                </a:rPr>
                <a:t>€ 9,2 miljard</a:t>
              </a:r>
              <a:endParaRPr lang="nl-NL" sz="1400" dirty="0" smtClean="0">
                <a:latin typeface="Gill Sans"/>
              </a:endParaRPr>
            </a:p>
          </p:txBody>
        </p:sp>
        <p:pic>
          <p:nvPicPr>
            <p:cNvPr id="18" name="Afbeelding 17"/>
            <p:cNvPicPr>
              <a:picLocks noChangeAspect="1"/>
            </p:cNvPicPr>
            <p:nvPr/>
          </p:nvPicPr>
          <p:blipFill rotWithShape="1">
            <a:blip r:embed="rId8">
              <a:extLst>
                <a:ext uri="{28A0092B-C50C-407E-A947-70E740481C1C}">
                  <a14:useLocalDpi xmlns:a14="http://schemas.microsoft.com/office/drawing/2010/main" val="0"/>
                </a:ext>
              </a:extLst>
            </a:blip>
            <a:srcRect l="8791" t="16688" r="8791" b="15224"/>
            <a:stretch/>
          </p:blipFill>
          <p:spPr>
            <a:xfrm>
              <a:off x="7359706" y="1611221"/>
              <a:ext cx="1744517" cy="1440000"/>
            </a:xfrm>
            <a:prstGeom prst="rect">
              <a:avLst/>
            </a:prstGeom>
          </p:spPr>
        </p:pic>
      </p:grpSp>
    </p:spTree>
    <p:extLst>
      <p:ext uri="{BB962C8B-B14F-4D97-AF65-F5344CB8AC3E}">
        <p14:creationId xmlns:p14="http://schemas.microsoft.com/office/powerpoint/2010/main" val="25840029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85"/>
            <a:ext cx="9144000" cy="5142929"/>
          </a:xfrm>
          <a:prstGeom prst="rect">
            <a:avLst/>
          </a:prstGeom>
        </p:spPr>
      </p:pic>
      <p:sp>
        <p:nvSpPr>
          <p:cNvPr id="18438" name="Tekstvak 8"/>
          <p:cNvSpPr txBox="1">
            <a:spLocks noChangeArrowheads="1"/>
          </p:cNvSpPr>
          <p:nvPr/>
        </p:nvSpPr>
        <p:spPr bwMode="auto">
          <a:xfrm>
            <a:off x="231776" y="1263551"/>
            <a:ext cx="8328024"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lnSpc>
                <a:spcPct val="120000"/>
              </a:lnSpc>
              <a:buFont typeface="Wingdings" panose="05000000000000000000" pitchFamily="2" charset="2"/>
              <a:buChar char="Ø"/>
            </a:pPr>
            <a:r>
              <a:rPr lang="nl-NL" altLang="nl-NL" sz="2000" dirty="0" smtClean="0">
                <a:latin typeface="Gill Sans"/>
              </a:rPr>
              <a:t>Teelt in een bedekte omgeving: de kas</a:t>
            </a:r>
          </a:p>
          <a:p>
            <a:pPr>
              <a:lnSpc>
                <a:spcPct val="120000"/>
              </a:lnSpc>
              <a:buFont typeface="Wingdings" panose="05000000000000000000" pitchFamily="2" charset="2"/>
              <a:buChar char="Ø"/>
            </a:pPr>
            <a:r>
              <a:rPr lang="nl-NL" altLang="nl-NL" sz="2000" dirty="0" smtClean="0">
                <a:latin typeface="Gill Sans"/>
              </a:rPr>
              <a:t>Alle grondstoffen (mest, water, etc.) worden hergebruikt</a:t>
            </a:r>
          </a:p>
          <a:p>
            <a:pPr>
              <a:lnSpc>
                <a:spcPct val="120000"/>
              </a:lnSpc>
              <a:buFont typeface="Wingdings" panose="05000000000000000000" pitchFamily="2" charset="2"/>
              <a:buChar char="Ø"/>
            </a:pPr>
            <a:r>
              <a:rPr lang="nl-NL" altLang="nl-NL" sz="2000" dirty="0" smtClean="0">
                <a:latin typeface="Gill Sans"/>
              </a:rPr>
              <a:t>Telen binnen een duurzaam systeem</a:t>
            </a:r>
          </a:p>
          <a:p>
            <a:pPr>
              <a:lnSpc>
                <a:spcPct val="120000"/>
              </a:lnSpc>
              <a:buFont typeface="Wingdings" panose="05000000000000000000" pitchFamily="2" charset="2"/>
              <a:buChar char="Ø"/>
            </a:pPr>
            <a:r>
              <a:rPr lang="nl-NL" altLang="nl-NL" sz="2000" dirty="0" smtClean="0">
                <a:latin typeface="Gill Sans"/>
              </a:rPr>
              <a:t>Met aandacht voor mens, dier, milieu en omgeving</a:t>
            </a:r>
          </a:p>
        </p:txBody>
      </p:sp>
      <p:sp>
        <p:nvSpPr>
          <p:cNvPr id="6" name="Tekstvak 6"/>
          <p:cNvSpPr txBox="1">
            <a:spLocks noChangeArrowheads="1"/>
          </p:cNvSpPr>
          <p:nvPr/>
        </p:nvSpPr>
        <p:spPr bwMode="auto">
          <a:xfrm>
            <a:off x="231776" y="257215"/>
            <a:ext cx="85201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defTabSz="4572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fontAlgn="base">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nl-NL" altLang="nl-NL" sz="2400" dirty="0" smtClean="0">
                <a:solidFill>
                  <a:srgbClr val="10AADE"/>
                </a:solidFill>
                <a:latin typeface="Gill Sans"/>
                <a:ea typeface="Gill Sans"/>
                <a:cs typeface="Gill Sans"/>
              </a:rPr>
              <a:t>De circulaire kas; wat betekent het?</a:t>
            </a:r>
            <a:endParaRPr lang="nl-NL" altLang="nl-NL" sz="2400" dirty="0">
              <a:solidFill>
                <a:srgbClr val="10AADE"/>
              </a:solidFill>
              <a:latin typeface="Gill Sans"/>
              <a:ea typeface="Gill Sans"/>
              <a:cs typeface="Gill Sans"/>
            </a:endParaRPr>
          </a:p>
        </p:txBody>
      </p:sp>
    </p:spTree>
    <p:extLst>
      <p:ext uri="{BB962C8B-B14F-4D97-AF65-F5344CB8AC3E}">
        <p14:creationId xmlns:p14="http://schemas.microsoft.com/office/powerpoint/2010/main" val="1079528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Afbeelding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2929"/>
          </a:xfrm>
          <a:prstGeom prst="rect">
            <a:avLst/>
          </a:prstGeom>
        </p:spPr>
      </p:pic>
      <p:sp>
        <p:nvSpPr>
          <p:cNvPr id="6" name="Tekstvak 6"/>
          <p:cNvSpPr txBox="1">
            <a:spLocks noChangeArrowheads="1"/>
          </p:cNvSpPr>
          <p:nvPr/>
        </p:nvSpPr>
        <p:spPr bwMode="auto">
          <a:xfrm>
            <a:off x="231776" y="175151"/>
            <a:ext cx="576262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defTabSz="4572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fontAlgn="base">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nl-NL" altLang="nl-NL" sz="2400" dirty="0" smtClean="0">
                <a:solidFill>
                  <a:srgbClr val="10AADE"/>
                </a:solidFill>
                <a:latin typeface="Gill Sans"/>
                <a:ea typeface="Gill Sans"/>
                <a:cs typeface="Gill Sans"/>
              </a:rPr>
              <a:t>De glastuinbouw: een relevante sector voor onze maatschappij</a:t>
            </a:r>
            <a:endParaRPr lang="nl-NL" altLang="nl-NL" sz="2400" dirty="0">
              <a:solidFill>
                <a:srgbClr val="10AADE"/>
              </a:solidFill>
              <a:latin typeface="Gill Sans"/>
              <a:ea typeface="Gill Sans"/>
              <a:cs typeface="Gill Sans"/>
            </a:endParaRPr>
          </a:p>
        </p:txBody>
      </p:sp>
      <p:pic>
        <p:nvPicPr>
          <p:cNvPr id="7" name="Schermafbeelding 2022-02-02 om 10.59.33.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6894" y="1454915"/>
            <a:ext cx="2035862" cy="1439999"/>
          </a:xfrm>
          <a:prstGeom prst="rect">
            <a:avLst/>
          </a:prstGeom>
          <a:ln w="12700">
            <a:miter lim="400000"/>
          </a:ln>
        </p:spPr>
      </p:pic>
      <p:pic>
        <p:nvPicPr>
          <p:cNvPr id="8" name="Schermafbeelding 2022-02-02 om 11.00.42.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67423" y="1454915"/>
            <a:ext cx="2035862" cy="1439999"/>
          </a:xfrm>
          <a:prstGeom prst="rect">
            <a:avLst/>
          </a:prstGeom>
          <a:ln w="12700">
            <a:miter lim="400000"/>
          </a:ln>
        </p:spPr>
      </p:pic>
      <p:pic>
        <p:nvPicPr>
          <p:cNvPr id="9" name="Schermafbeelding 2022-02-02 om 11.02.00.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6896" y="3253993"/>
            <a:ext cx="2035860" cy="1439998"/>
          </a:xfrm>
          <a:prstGeom prst="rect">
            <a:avLst/>
          </a:prstGeom>
          <a:ln w="12700">
            <a:miter lim="400000"/>
          </a:ln>
        </p:spPr>
      </p:pic>
      <p:pic>
        <p:nvPicPr>
          <p:cNvPr id="10" name="Schermafbeelding 2022-02-02 om 11.03.49.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67423" y="3254161"/>
            <a:ext cx="2035862" cy="1439999"/>
          </a:xfrm>
          <a:prstGeom prst="rect">
            <a:avLst/>
          </a:prstGeom>
          <a:ln w="12700">
            <a:miter lim="400000"/>
          </a:ln>
        </p:spPr>
      </p:pic>
      <p:pic>
        <p:nvPicPr>
          <p:cNvPr id="11" name="Schermafbeelding 2022-02-02 om 11.04.43.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057952" y="1454915"/>
            <a:ext cx="2035861" cy="1439999"/>
          </a:xfrm>
          <a:prstGeom prst="rect">
            <a:avLst/>
          </a:prstGeom>
          <a:ln w="12700">
            <a:miter lim="400000"/>
          </a:ln>
        </p:spPr>
      </p:pic>
      <p:pic>
        <p:nvPicPr>
          <p:cNvPr id="12" name="Schermafbeelding 2022-02-02 om 11.05.26.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057541" y="3254161"/>
            <a:ext cx="2036272" cy="1439999"/>
          </a:xfrm>
          <a:prstGeom prst="rect">
            <a:avLst/>
          </a:prstGeom>
          <a:ln w="12700">
            <a:miter lim="400000"/>
          </a:ln>
        </p:spPr>
      </p:pic>
    </p:spTree>
    <p:extLst>
      <p:ext uri="{BB962C8B-B14F-4D97-AF65-F5344CB8AC3E}">
        <p14:creationId xmlns:p14="http://schemas.microsoft.com/office/powerpoint/2010/main" val="28109224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2929"/>
          </a:xfrm>
          <a:prstGeom prst="rect">
            <a:avLst/>
          </a:prstGeom>
        </p:spPr>
      </p:pic>
      <p:sp>
        <p:nvSpPr>
          <p:cNvPr id="6" name="Tekstvak 6"/>
          <p:cNvSpPr txBox="1">
            <a:spLocks noChangeArrowheads="1"/>
          </p:cNvSpPr>
          <p:nvPr/>
        </p:nvSpPr>
        <p:spPr bwMode="auto">
          <a:xfrm>
            <a:off x="231776" y="257215"/>
            <a:ext cx="85201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defTabSz="4572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fontAlgn="base">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nl-NL" altLang="nl-NL" sz="2400" dirty="0" smtClean="0">
                <a:solidFill>
                  <a:srgbClr val="10AADE"/>
                </a:solidFill>
                <a:latin typeface="Gill Sans"/>
                <a:ea typeface="Gill Sans"/>
                <a:cs typeface="Gill Sans"/>
              </a:rPr>
              <a:t>Ambities van de glastuinbouw</a:t>
            </a:r>
            <a:endParaRPr lang="nl-NL" altLang="nl-NL" sz="2400" dirty="0">
              <a:solidFill>
                <a:srgbClr val="10AADE"/>
              </a:solidFill>
              <a:latin typeface="Gill Sans"/>
              <a:ea typeface="Gill Sans"/>
              <a:cs typeface="Gill Sans"/>
            </a:endParaRPr>
          </a:p>
        </p:txBody>
      </p:sp>
      <p:pic>
        <p:nvPicPr>
          <p:cNvPr id="13" name="Picture 3"/>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871868" y="1523528"/>
            <a:ext cx="2057754" cy="1455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222295" y="1523931"/>
            <a:ext cx="2057333" cy="14548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Tijdelijke aanduiding voor afbeelding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32127" y="1523528"/>
            <a:ext cx="2058059" cy="1455700"/>
          </a:xfrm>
          <a:prstGeom prst="rect">
            <a:avLst/>
          </a:prstGeom>
        </p:spPr>
      </p:pic>
      <p:pic>
        <p:nvPicPr>
          <p:cNvPr id="16" name="Afbeelding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47619" y="1523931"/>
            <a:ext cx="2066816" cy="1461599"/>
          </a:xfrm>
          <a:prstGeom prst="rect">
            <a:avLst/>
          </a:prstGeom>
        </p:spPr>
      </p:pic>
      <p:sp>
        <p:nvSpPr>
          <p:cNvPr id="17" name="Tekstvak 16"/>
          <p:cNvSpPr txBox="1"/>
          <p:nvPr/>
        </p:nvSpPr>
        <p:spPr>
          <a:xfrm>
            <a:off x="222293" y="3227129"/>
            <a:ext cx="2057335" cy="861774"/>
          </a:xfrm>
          <a:prstGeom prst="rect">
            <a:avLst/>
          </a:prstGeom>
          <a:noFill/>
        </p:spPr>
        <p:txBody>
          <a:bodyPr wrap="square" rtlCol="0">
            <a:spAutoFit/>
          </a:bodyPr>
          <a:lstStyle/>
          <a:p>
            <a:r>
              <a:rPr lang="nl-NL" sz="1600" b="1" dirty="0" smtClean="0">
                <a:latin typeface="Gill Sans"/>
              </a:rPr>
              <a:t>2025: </a:t>
            </a:r>
            <a:r>
              <a:rPr lang="nl-NL" sz="1600" dirty="0" smtClean="0">
                <a:latin typeface="Gill Sans"/>
              </a:rPr>
              <a:t>Glastuinbouw als aantrekkelijke werkgever</a:t>
            </a:r>
            <a:r>
              <a:rPr lang="nl-NL" dirty="0" smtClean="0"/>
              <a:t>	</a:t>
            </a:r>
            <a:endParaRPr lang="nl-NL" dirty="0"/>
          </a:p>
        </p:txBody>
      </p:sp>
      <p:sp>
        <p:nvSpPr>
          <p:cNvPr id="18" name="Tekstvak 17"/>
          <p:cNvSpPr txBox="1"/>
          <p:nvPr/>
        </p:nvSpPr>
        <p:spPr>
          <a:xfrm>
            <a:off x="2448929" y="3224767"/>
            <a:ext cx="2057335" cy="1077218"/>
          </a:xfrm>
          <a:prstGeom prst="rect">
            <a:avLst/>
          </a:prstGeom>
          <a:noFill/>
        </p:spPr>
        <p:txBody>
          <a:bodyPr wrap="square" rtlCol="0">
            <a:spAutoFit/>
          </a:bodyPr>
          <a:lstStyle/>
          <a:p>
            <a:r>
              <a:rPr lang="nl-NL" sz="1600" b="1" dirty="0" smtClean="0">
                <a:latin typeface="Gill Sans"/>
              </a:rPr>
              <a:t>2030: </a:t>
            </a:r>
            <a:r>
              <a:rPr lang="nl-NL" sz="1600" dirty="0" smtClean="0">
                <a:latin typeface="Gill Sans"/>
              </a:rPr>
              <a:t>Ondernemen in duurzame harmonie met onze omgeving	</a:t>
            </a:r>
            <a:endParaRPr lang="nl-NL" sz="1600" dirty="0">
              <a:latin typeface="Gill Sans"/>
            </a:endParaRPr>
          </a:p>
        </p:txBody>
      </p:sp>
      <p:sp>
        <p:nvSpPr>
          <p:cNvPr id="19" name="Tekstvak 18"/>
          <p:cNvSpPr txBox="1"/>
          <p:nvPr/>
        </p:nvSpPr>
        <p:spPr>
          <a:xfrm>
            <a:off x="4694846" y="3233235"/>
            <a:ext cx="2057335" cy="861774"/>
          </a:xfrm>
          <a:prstGeom prst="rect">
            <a:avLst/>
          </a:prstGeom>
          <a:noFill/>
        </p:spPr>
        <p:txBody>
          <a:bodyPr wrap="square" rtlCol="0">
            <a:spAutoFit/>
          </a:bodyPr>
          <a:lstStyle/>
          <a:p>
            <a:r>
              <a:rPr lang="nl-NL" sz="1600" b="1" dirty="0" smtClean="0">
                <a:latin typeface="Gill Sans"/>
              </a:rPr>
              <a:t>2030: </a:t>
            </a:r>
            <a:r>
              <a:rPr lang="nl-NL" sz="1600" dirty="0" smtClean="0">
                <a:latin typeface="Gill Sans"/>
              </a:rPr>
              <a:t>Biologisch ecosysteem in circulaire kas</a:t>
            </a:r>
            <a:r>
              <a:rPr lang="nl-NL" dirty="0" smtClean="0"/>
              <a:t>	</a:t>
            </a:r>
            <a:endParaRPr lang="nl-NL" dirty="0"/>
          </a:p>
        </p:txBody>
      </p:sp>
      <p:sp>
        <p:nvSpPr>
          <p:cNvPr id="20" name="Tekstvak 19"/>
          <p:cNvSpPr txBox="1"/>
          <p:nvPr/>
        </p:nvSpPr>
        <p:spPr>
          <a:xfrm>
            <a:off x="6919423" y="3233235"/>
            <a:ext cx="2057335" cy="1107996"/>
          </a:xfrm>
          <a:prstGeom prst="rect">
            <a:avLst/>
          </a:prstGeom>
          <a:noFill/>
        </p:spPr>
        <p:txBody>
          <a:bodyPr wrap="square" rtlCol="0">
            <a:spAutoFit/>
          </a:bodyPr>
          <a:lstStyle/>
          <a:p>
            <a:r>
              <a:rPr lang="nl-NL" sz="1600" b="1" dirty="0" smtClean="0">
                <a:latin typeface="Gill Sans"/>
              </a:rPr>
              <a:t>2040: </a:t>
            </a:r>
            <a:r>
              <a:rPr lang="nl-NL" sz="1600" dirty="0" smtClean="0">
                <a:latin typeface="Gill Sans"/>
              </a:rPr>
              <a:t>Groenten, fruit, bloemen en planten uit </a:t>
            </a:r>
            <a:r>
              <a:rPr lang="nl-NL" sz="1600" dirty="0" err="1">
                <a:latin typeface="Gill Sans"/>
              </a:rPr>
              <a:t>k</a:t>
            </a:r>
            <a:r>
              <a:rPr lang="nl-NL" sz="1600" dirty="0" err="1" smtClean="0">
                <a:latin typeface="Gill Sans"/>
              </a:rPr>
              <a:t>limaatneutrale</a:t>
            </a:r>
            <a:r>
              <a:rPr lang="nl-NL" sz="1600" dirty="0" smtClean="0">
                <a:latin typeface="Gill Sans"/>
              </a:rPr>
              <a:t> kas</a:t>
            </a:r>
            <a:r>
              <a:rPr lang="nl-NL" dirty="0" smtClean="0"/>
              <a:t>	</a:t>
            </a:r>
            <a:endParaRPr lang="nl-NL" dirty="0"/>
          </a:p>
        </p:txBody>
      </p:sp>
    </p:spTree>
    <p:extLst>
      <p:ext uri="{BB962C8B-B14F-4D97-AF65-F5344CB8AC3E}">
        <p14:creationId xmlns:p14="http://schemas.microsoft.com/office/powerpoint/2010/main" val="15235570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85"/>
            <a:ext cx="9144000" cy="5142929"/>
          </a:xfrm>
          <a:prstGeom prst="rect">
            <a:avLst/>
          </a:prstGeom>
        </p:spPr>
      </p:pic>
      <p:sp>
        <p:nvSpPr>
          <p:cNvPr id="6" name="Tekstvak 6"/>
          <p:cNvSpPr txBox="1">
            <a:spLocks noChangeArrowheads="1"/>
          </p:cNvSpPr>
          <p:nvPr/>
        </p:nvSpPr>
        <p:spPr bwMode="auto">
          <a:xfrm>
            <a:off x="231776" y="257215"/>
            <a:ext cx="85201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defTabSz="4572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fontAlgn="base">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nl-NL" altLang="nl-NL" sz="2400" dirty="0" smtClean="0">
                <a:solidFill>
                  <a:srgbClr val="10AADE"/>
                </a:solidFill>
                <a:latin typeface="Gill Sans"/>
                <a:ea typeface="Gill Sans"/>
                <a:cs typeface="Gill Sans"/>
              </a:rPr>
              <a:t>En dan nu over [bedrijfsnaam invoegen]</a:t>
            </a:r>
            <a:endParaRPr lang="nl-NL" altLang="nl-NL" sz="2400" dirty="0">
              <a:solidFill>
                <a:srgbClr val="10AADE"/>
              </a:solidFill>
              <a:latin typeface="Gill Sans"/>
              <a:ea typeface="Gill Sans"/>
              <a:cs typeface="Gill Sans"/>
            </a:endParaRPr>
          </a:p>
        </p:txBody>
      </p:sp>
      <p:sp>
        <p:nvSpPr>
          <p:cNvPr id="3" name="Tekstvak 2"/>
          <p:cNvSpPr txBox="1"/>
          <p:nvPr/>
        </p:nvSpPr>
        <p:spPr>
          <a:xfrm>
            <a:off x="2955106" y="1858699"/>
            <a:ext cx="3233788" cy="1754326"/>
          </a:xfrm>
          <a:prstGeom prst="rect">
            <a:avLst/>
          </a:prstGeom>
          <a:noFill/>
        </p:spPr>
        <p:txBody>
          <a:bodyPr wrap="square" rtlCol="0">
            <a:spAutoFit/>
          </a:bodyPr>
          <a:lstStyle/>
          <a:p>
            <a:pPr algn="ctr"/>
            <a:r>
              <a:rPr lang="nl-NL" dirty="0" smtClean="0">
                <a:solidFill>
                  <a:schemeClr val="bg1">
                    <a:lumMod val="50000"/>
                  </a:schemeClr>
                </a:solidFill>
                <a:latin typeface="Gill Sans"/>
              </a:rPr>
              <a:t>Haal dit tekstvlak weg</a:t>
            </a:r>
          </a:p>
          <a:p>
            <a:pPr algn="ctr"/>
            <a:r>
              <a:rPr lang="nl-NL" dirty="0" smtClean="0">
                <a:solidFill>
                  <a:schemeClr val="bg1">
                    <a:lumMod val="50000"/>
                  </a:schemeClr>
                </a:solidFill>
                <a:latin typeface="Gill Sans"/>
              </a:rPr>
              <a:t>en voeg je bedrijfslogo in.</a:t>
            </a:r>
          </a:p>
          <a:p>
            <a:pPr algn="ctr"/>
            <a:endParaRPr lang="nl-NL" dirty="0" smtClean="0">
              <a:solidFill>
                <a:schemeClr val="bg1">
                  <a:lumMod val="50000"/>
                </a:schemeClr>
              </a:solidFill>
              <a:latin typeface="Gill Sans"/>
            </a:endParaRPr>
          </a:p>
          <a:p>
            <a:pPr algn="ctr"/>
            <a:r>
              <a:rPr lang="nl-NL" dirty="0" smtClean="0">
                <a:solidFill>
                  <a:schemeClr val="bg1">
                    <a:lumMod val="50000"/>
                  </a:schemeClr>
                </a:solidFill>
                <a:latin typeface="Gill Sans"/>
              </a:rPr>
              <a:t>Uiteraard is een</a:t>
            </a:r>
          </a:p>
          <a:p>
            <a:pPr algn="ctr"/>
            <a:r>
              <a:rPr lang="nl-NL" dirty="0" smtClean="0">
                <a:solidFill>
                  <a:schemeClr val="bg1">
                    <a:lumMod val="50000"/>
                  </a:schemeClr>
                </a:solidFill>
                <a:latin typeface="Gill Sans"/>
              </a:rPr>
              <a:t>eigen PowerPoint-sjabloon</a:t>
            </a:r>
          </a:p>
          <a:p>
            <a:pPr algn="ctr"/>
            <a:r>
              <a:rPr lang="nl-NL" dirty="0" smtClean="0">
                <a:solidFill>
                  <a:schemeClr val="bg1">
                    <a:lumMod val="50000"/>
                  </a:schemeClr>
                </a:solidFill>
                <a:latin typeface="Gill Sans"/>
              </a:rPr>
              <a:t>ook te gebruiken</a:t>
            </a:r>
            <a:endParaRPr lang="nl-NL" dirty="0">
              <a:solidFill>
                <a:schemeClr val="bg1">
                  <a:lumMod val="50000"/>
                </a:schemeClr>
              </a:solidFill>
              <a:latin typeface="Gill Sans"/>
            </a:endParaRPr>
          </a:p>
        </p:txBody>
      </p:sp>
    </p:spTree>
    <p:extLst>
      <p:ext uri="{BB962C8B-B14F-4D97-AF65-F5344CB8AC3E}">
        <p14:creationId xmlns:p14="http://schemas.microsoft.com/office/powerpoint/2010/main" val="37217773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85"/>
            <a:ext cx="9144000" cy="5142929"/>
          </a:xfrm>
          <a:prstGeom prst="rect">
            <a:avLst/>
          </a:prstGeom>
        </p:spPr>
      </p:pic>
      <p:sp>
        <p:nvSpPr>
          <p:cNvPr id="18438" name="Tekstvak 8"/>
          <p:cNvSpPr txBox="1">
            <a:spLocks noChangeArrowheads="1"/>
          </p:cNvSpPr>
          <p:nvPr/>
        </p:nvSpPr>
        <p:spPr bwMode="auto">
          <a:xfrm>
            <a:off x="231776" y="1263551"/>
            <a:ext cx="526309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lnSpc>
                <a:spcPct val="120000"/>
              </a:lnSpc>
              <a:buFont typeface="Wingdings" panose="05000000000000000000" pitchFamily="2" charset="2"/>
              <a:buChar char="Ø"/>
            </a:pPr>
            <a:r>
              <a:rPr lang="nl-NL" altLang="nl-NL" sz="2000" dirty="0" smtClean="0">
                <a:latin typeface="Gill Sans"/>
              </a:rPr>
              <a:t>Historie</a:t>
            </a:r>
          </a:p>
          <a:p>
            <a:pPr>
              <a:lnSpc>
                <a:spcPct val="120000"/>
              </a:lnSpc>
              <a:buFont typeface="Wingdings" panose="05000000000000000000" pitchFamily="2" charset="2"/>
              <a:buChar char="Ø"/>
            </a:pPr>
            <a:r>
              <a:rPr lang="nl-NL" altLang="nl-NL" sz="2000" dirty="0" smtClean="0">
                <a:latin typeface="Gill Sans"/>
              </a:rPr>
              <a:t>Ambities</a:t>
            </a:r>
          </a:p>
          <a:p>
            <a:pPr>
              <a:lnSpc>
                <a:spcPct val="120000"/>
              </a:lnSpc>
              <a:buFont typeface="Wingdings" panose="05000000000000000000" pitchFamily="2" charset="2"/>
              <a:buChar char="Ø"/>
            </a:pPr>
            <a:r>
              <a:rPr lang="nl-NL" altLang="nl-NL" sz="2000" smtClean="0">
                <a:latin typeface="Gill Sans"/>
              </a:rPr>
              <a:t>Visie</a:t>
            </a:r>
            <a:endParaRPr lang="nl-NL" altLang="nl-NL" sz="2000" dirty="0">
              <a:latin typeface="Gill Sans"/>
            </a:endParaRPr>
          </a:p>
        </p:txBody>
      </p:sp>
      <p:sp>
        <p:nvSpPr>
          <p:cNvPr id="6" name="Tekstvak 6"/>
          <p:cNvSpPr txBox="1">
            <a:spLocks noChangeArrowheads="1"/>
          </p:cNvSpPr>
          <p:nvPr/>
        </p:nvSpPr>
        <p:spPr bwMode="auto">
          <a:xfrm>
            <a:off x="231776" y="257215"/>
            <a:ext cx="85201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defTabSz="4572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fontAlgn="base">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nl-NL" altLang="nl-NL" sz="2400" dirty="0" smtClean="0">
                <a:solidFill>
                  <a:srgbClr val="10AADE"/>
                </a:solidFill>
                <a:latin typeface="Gill Sans"/>
                <a:ea typeface="Gill Sans"/>
                <a:cs typeface="Gill Sans"/>
              </a:rPr>
              <a:t>[bedrijfsnaam]: waar wij voor staan</a:t>
            </a:r>
            <a:endParaRPr lang="nl-NL" altLang="nl-NL" sz="2400" dirty="0">
              <a:solidFill>
                <a:srgbClr val="10AADE"/>
              </a:solidFill>
              <a:latin typeface="Gill Sans"/>
              <a:ea typeface="Gill Sans"/>
              <a:cs typeface="Gill Sans"/>
            </a:endParaRPr>
          </a:p>
        </p:txBody>
      </p:sp>
    </p:spTree>
    <p:extLst>
      <p:ext uri="{BB962C8B-B14F-4D97-AF65-F5344CB8AC3E}">
        <p14:creationId xmlns:p14="http://schemas.microsoft.com/office/powerpoint/2010/main" val="3068927869"/>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lank" id="{920FFC82-33C4-45C4-93EF-95E387A8577F}" vid="{20BF3BBE-B309-46E2-B89A-5996D8FC4AB2}"/>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320</TotalTime>
  <Words>1130</Words>
  <Application>Microsoft Office PowerPoint</Application>
  <PresentationFormat>Diavoorstelling (16:9)</PresentationFormat>
  <Paragraphs>136</Paragraphs>
  <Slides>14</Slides>
  <Notes>14</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14</vt:i4>
      </vt:variant>
    </vt:vector>
  </HeadingPairs>
  <TitlesOfParts>
    <vt:vector size="20" baseType="lpstr">
      <vt:lpstr>Arial</vt:lpstr>
      <vt:lpstr>Calibri</vt:lpstr>
      <vt:lpstr>Gill Sans</vt:lpstr>
      <vt:lpstr>Gill Sans SemiBold</vt:lpstr>
      <vt:lpstr>Wingdings</vt:lpstr>
      <vt:lpstr>blank</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CloudedHosting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Amy van der Lei</dc:creator>
  <cp:lastModifiedBy>Amy van der Lei</cp:lastModifiedBy>
  <cp:revision>40</cp:revision>
  <dcterms:created xsi:type="dcterms:W3CDTF">2023-03-30T14:09:24Z</dcterms:created>
  <dcterms:modified xsi:type="dcterms:W3CDTF">2023-06-08T13:24:40Z</dcterms:modified>
</cp:coreProperties>
</file>